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2" r:id="rId5"/>
    <p:sldId id="263" r:id="rId6"/>
    <p:sldId id="264"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72" d="100"/>
          <a:sy n="72" d="100"/>
        </p:scale>
        <p:origin x="-114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E17472-E900-4D2B-9A47-AF261304BCCE}" type="datetimeFigureOut">
              <a:rPr lang="en-US" smtClean="0"/>
              <a:pPr/>
              <a:t>7/14/2013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E17472-E900-4D2B-9A47-AF261304BCCE}" type="datetimeFigureOut">
              <a:rPr lang="en-US" smtClean="0"/>
              <a:pPr/>
              <a:t>7/14/2013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E17472-E900-4D2B-9A47-AF261304BCCE}" type="datetimeFigureOut">
              <a:rPr lang="en-US" smtClean="0"/>
              <a:pPr/>
              <a:t>7/14/2013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E17472-E900-4D2B-9A47-AF261304BCCE}" type="datetimeFigureOut">
              <a:rPr lang="en-US" smtClean="0"/>
              <a:pPr/>
              <a:t>7/14/2013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E17472-E900-4D2B-9A47-AF261304BCCE}" type="datetimeFigureOut">
              <a:rPr lang="en-US" smtClean="0"/>
              <a:pPr/>
              <a:t>7/14/2013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E17472-E900-4D2B-9A47-AF261304BCCE}" type="datetimeFigureOut">
              <a:rPr lang="en-US" smtClean="0"/>
              <a:pPr/>
              <a:t>7/14/2013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E17472-E900-4D2B-9A47-AF261304BCCE}" type="datetimeFigureOut">
              <a:rPr lang="en-US" smtClean="0"/>
              <a:pPr/>
              <a:t>7/14/2013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E17472-E900-4D2B-9A47-AF261304BCCE}" type="datetimeFigureOut">
              <a:rPr lang="en-US" smtClean="0"/>
              <a:pPr/>
              <a:t>7/14/2013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17472-E900-4D2B-9A47-AF261304BCCE}" type="datetimeFigureOut">
              <a:rPr lang="en-US" smtClean="0"/>
              <a:pPr/>
              <a:t>7/14/2013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E17472-E900-4D2B-9A47-AF261304BCCE}" type="datetimeFigureOut">
              <a:rPr lang="en-US" smtClean="0"/>
              <a:pPr/>
              <a:t>7/14/2013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E17472-E900-4D2B-9A47-AF261304BCCE}" type="datetimeFigureOut">
              <a:rPr lang="en-US" smtClean="0"/>
              <a:pPr/>
              <a:t>7/14/2013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0761-F8EC-4E04-8358-F01A5849840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17472-E900-4D2B-9A47-AF261304BCCE}" type="datetimeFigureOut">
              <a:rPr lang="en-US" smtClean="0"/>
              <a:pPr/>
              <a:t>7/14/2013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B0761-F8EC-4E04-8358-F01A5849840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2400" b="1" dirty="0" smtClean="0"/>
              <a:t>NAPAJANJE PC RAČUNARA KAO LABORATORIJSKI </a:t>
            </a:r>
            <a:r>
              <a:rPr lang="sr-Latn-RS" sz="2400" b="1" dirty="0" smtClean="0"/>
              <a:t>ISPRAVLJAČ</a:t>
            </a:r>
            <a:br>
              <a:rPr lang="sr-Latn-RS" sz="2400" b="1" dirty="0" smtClean="0"/>
            </a:br>
            <a:r>
              <a:rPr lang="sr-Latn-RS" sz="2400" b="1" dirty="0" smtClean="0"/>
              <a:t>(</a:t>
            </a:r>
            <a:r>
              <a:rPr lang="sr-Latn-RS" sz="2400" b="1" dirty="0" smtClean="0"/>
              <a:t> PRAKTIČNO KONSTRUKTORSKO REŠENJE )</a:t>
            </a:r>
            <a:endParaRPr lang="en-US" sz="2400" b="1" dirty="0"/>
          </a:p>
        </p:txBody>
      </p:sp>
      <p:sp>
        <p:nvSpPr>
          <p:cNvPr id="3" name="Text Placeholder 2"/>
          <p:cNvSpPr>
            <a:spLocks noGrp="1"/>
          </p:cNvSpPr>
          <p:nvPr>
            <p:ph type="body" idx="1"/>
          </p:nvPr>
        </p:nvSpPr>
        <p:spPr/>
        <p:txBody>
          <a:bodyPr/>
          <a:lstStyle/>
          <a:p>
            <a:pPr algn="ctr"/>
            <a:r>
              <a:rPr lang="sr-Latn-RS" dirty="0" smtClean="0"/>
              <a:t>ATX NAPAJANJE RAČUNARA</a:t>
            </a:r>
            <a:endParaRPr lang="en-US" dirty="0"/>
          </a:p>
        </p:txBody>
      </p:sp>
      <p:pic>
        <p:nvPicPr>
          <p:cNvPr id="7" name="Content Placeholder 6" descr="Picture1.png"/>
          <p:cNvPicPr>
            <a:picLocks noGrp="1" noChangeAspect="1"/>
          </p:cNvPicPr>
          <p:nvPr>
            <p:ph sz="half" idx="2"/>
          </p:nvPr>
        </p:nvPicPr>
        <p:blipFill>
          <a:blip r:embed="rId2" cstate="print"/>
          <a:stretch>
            <a:fillRect/>
          </a:stretch>
        </p:blipFill>
        <p:spPr>
          <a:xfrm>
            <a:off x="712524" y="2420887"/>
            <a:ext cx="3529540" cy="4104457"/>
          </a:xfrm>
        </p:spPr>
      </p:pic>
      <p:sp>
        <p:nvSpPr>
          <p:cNvPr id="5" name="Text Placeholder 4"/>
          <p:cNvSpPr>
            <a:spLocks noGrp="1"/>
          </p:cNvSpPr>
          <p:nvPr>
            <p:ph type="body" sz="quarter" idx="3"/>
          </p:nvPr>
        </p:nvSpPr>
        <p:spPr/>
        <p:txBody>
          <a:bodyPr/>
          <a:lstStyle/>
          <a:p>
            <a:pPr algn="ctr"/>
            <a:r>
              <a:rPr lang="sr-Latn-RS" dirty="0" smtClean="0"/>
              <a:t>GLAVNI DELOVI NAPAJANJA</a:t>
            </a:r>
            <a:endParaRPr lang="en-US" dirty="0"/>
          </a:p>
        </p:txBody>
      </p:sp>
      <p:sp>
        <p:nvSpPr>
          <p:cNvPr id="6" name="Content Placeholder 5"/>
          <p:cNvSpPr>
            <a:spLocks noGrp="1"/>
          </p:cNvSpPr>
          <p:nvPr>
            <p:ph sz="quarter" idx="4"/>
          </p:nvPr>
        </p:nvSpPr>
        <p:spPr>
          <a:xfrm>
            <a:off x="4645025" y="2492896"/>
            <a:ext cx="4041775" cy="3633266"/>
          </a:xfrm>
        </p:spPr>
        <p:txBody>
          <a:bodyPr>
            <a:normAutofit fontScale="92500" lnSpcReduction="20000"/>
          </a:bodyPr>
          <a:lstStyle/>
          <a:p>
            <a:r>
              <a:rPr lang="sr-Latn-RS" sz="2000" dirty="0" smtClean="0"/>
              <a:t>A – Ispravljač,</a:t>
            </a:r>
          </a:p>
          <a:p>
            <a:r>
              <a:rPr lang="sr-Latn-RS" sz="2000" dirty="0" smtClean="0"/>
              <a:t>B – kondenzatori ( filteri ),</a:t>
            </a:r>
          </a:p>
          <a:p>
            <a:r>
              <a:rPr lang="sr-Latn-RS" sz="2000" dirty="0" smtClean="0"/>
              <a:t>C – transformator,</a:t>
            </a:r>
          </a:p>
          <a:p>
            <a:r>
              <a:rPr lang="sr-Latn-RS" sz="2000" dirty="0" smtClean="0"/>
              <a:t>D – izlazni filter ( kalemovi ),</a:t>
            </a:r>
          </a:p>
          <a:p>
            <a:r>
              <a:rPr lang="sr-Latn-RS" sz="2000" dirty="0" smtClean="0"/>
              <a:t>E – izlazni filter (kondenzatori),</a:t>
            </a:r>
          </a:p>
          <a:p>
            <a:r>
              <a:rPr lang="sr-Latn-RS" sz="2000" dirty="0" smtClean="0"/>
              <a:t>Aluminijski hladnjaci</a:t>
            </a:r>
          </a:p>
          <a:p>
            <a:endParaRPr lang="sr-Latn-RS" sz="2000" dirty="0" smtClean="0"/>
          </a:p>
          <a:p>
            <a:pPr algn="ctr"/>
            <a:r>
              <a:rPr lang="sr-Latn-RS" sz="2000" dirty="0" smtClean="0"/>
              <a:t>Ovo napajanje se dosta razlikuje od napajanja klasičnog tipa sa transformatorom, ali je nešto složenije i veoma osetljivo, tako da mora imati svoje ventilatorsko hlađenje.</a:t>
            </a:r>
          </a:p>
          <a:p>
            <a:endParaRPr lang="sr-Latn-RS" sz="2000" dirty="0" smtClean="0"/>
          </a:p>
          <a:p>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EKONOMIČNOST PREPRAVKE</a:t>
            </a:r>
            <a:endParaRPr lang="en-US" sz="3200" b="1" dirty="0"/>
          </a:p>
        </p:txBody>
      </p:sp>
      <p:sp>
        <p:nvSpPr>
          <p:cNvPr id="3" name="Content Placeholder 2"/>
          <p:cNvSpPr>
            <a:spLocks noGrp="1"/>
          </p:cNvSpPr>
          <p:nvPr>
            <p:ph idx="1"/>
          </p:nvPr>
        </p:nvSpPr>
        <p:spPr>
          <a:xfrm>
            <a:off x="457200" y="1600200"/>
            <a:ext cx="8229600" cy="5069160"/>
          </a:xfrm>
        </p:spPr>
        <p:txBody>
          <a:bodyPr>
            <a:normAutofit fontScale="92500" lnSpcReduction="20000"/>
          </a:bodyPr>
          <a:lstStyle/>
          <a:p>
            <a:pPr algn="just">
              <a:buNone/>
            </a:pPr>
            <a:r>
              <a:rPr lang="sr-Latn-RS" sz="2000" dirty="0" smtClean="0"/>
              <a:t>	Zaključimo, prepravka ATX napajanja u višenamenski ispravljač se isplati, ali sada je stvar spretnosti kako to izvesti na samoj kutiji. Višak provodnika se može pažljivo eliminisati (odseći), tako da ostanu oni koji samo trebaju. Da bi se pokrenuo rad napajanja, podsećamo, spajaju se zelena i jedna od crnih žica, koje se nalaze u spletu koji se spaja za matičnu ploču računara. O kojim provodnicima se radi, vidi se na šemi rasporeda tih provodnika.</a:t>
            </a:r>
          </a:p>
          <a:p>
            <a:pPr algn="just">
              <a:buNone/>
            </a:pPr>
            <a:r>
              <a:rPr lang="sr-Latn-RS" sz="2000" dirty="0" smtClean="0"/>
              <a:t>	U praksi se ova konstrukcija pokazala isplativom, zanimljivom i kao dobro rešenje za eksperimente sa jednosmernim naponima koji nisu opasni po život. No, i pored toga, neophodno je izvesti ogovarajuće mere zaštite, kao što su: propisno vezanje mase za žuto-zeleni provodnik kabla za napajanje, dobra izolacija provodnika na kojima se javlja visoki napon, sigurna montaža priključaka jednosmernog napona na samoj kutiji, ili dodatno na nekom drugom mestu, što kraća veza provodnika, označavanje izvedenih napona sa njihovim merenim vrednostima pomoću mernog instrumenta analognog, ili digitalnog tipa. Na kraju, ovaj ispravljač, nažalost, ne može služiti za dobro punjenje Ac baterije 12 V, zbog potrebe nešto višeg napona (12,8 V), mada spretan konstruktor može naći rešenje i ovog problema.</a:t>
            </a:r>
            <a:endParaRPr lang="en-US" sz="2000" dirty="0" smtClean="0"/>
          </a:p>
          <a:p>
            <a:pPr algn="just">
              <a:buNone/>
            </a:pPr>
            <a:endParaRPr lang="sr-Latn-RS" sz="2000" dirty="0" smtClean="0"/>
          </a:p>
          <a:p>
            <a:pPr algn="just">
              <a:buNone/>
            </a:pPr>
            <a:r>
              <a:rPr lang="sr-Latn-RS" sz="2000" dirty="0" smtClean="0"/>
              <a:t>                                                                                </a:t>
            </a:r>
            <a:r>
              <a:rPr lang="en-US" sz="2000" dirty="0" smtClean="0"/>
              <a:t>          </a:t>
            </a:r>
            <a:r>
              <a:rPr lang="sr-Latn-RS" sz="2000" dirty="0" smtClean="0"/>
              <a:t>    Hasan Helja,</a:t>
            </a:r>
            <a:r>
              <a:rPr lang="en-US" sz="2000" dirty="0" smtClean="0"/>
              <a:t> </a:t>
            </a:r>
            <a:r>
              <a:rPr lang="sr-Latn-RS" sz="2000" dirty="0" smtClean="0"/>
              <a:t> hale</a:t>
            </a:r>
            <a:r>
              <a:rPr lang="en-US" sz="2000" dirty="0" smtClean="0"/>
              <a:t>@</a:t>
            </a:r>
            <a:r>
              <a:rPr lang="en-US" sz="2000" dirty="0" err="1" smtClean="0"/>
              <a:t>sbb.rs</a:t>
            </a:r>
            <a:endParaRPr lang="sr-Latn-RS" sz="2000" dirty="0" smtClean="0"/>
          </a:p>
          <a:p>
            <a:pPr algn="just">
              <a:buNone/>
            </a:pP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2400" b="1" dirty="0" smtClean="0"/>
              <a:t>ČEMU MOŽE JOŠ POSLUŽITI KOMPJUTERSKO NAPAJANJE </a:t>
            </a:r>
            <a:endParaRPr lang="en-US" sz="2400" b="1" dirty="0"/>
          </a:p>
        </p:txBody>
      </p:sp>
      <p:sp>
        <p:nvSpPr>
          <p:cNvPr id="3" name="Content Placeholder 2"/>
          <p:cNvSpPr>
            <a:spLocks noGrp="1"/>
          </p:cNvSpPr>
          <p:nvPr>
            <p:ph idx="1"/>
          </p:nvPr>
        </p:nvSpPr>
        <p:spPr>
          <a:xfrm>
            <a:off x="457200" y="1196752"/>
            <a:ext cx="8229600" cy="5472608"/>
          </a:xfrm>
        </p:spPr>
        <p:txBody>
          <a:bodyPr>
            <a:normAutofit lnSpcReduction="10000"/>
          </a:bodyPr>
          <a:lstStyle/>
          <a:p>
            <a:pPr algn="just">
              <a:buNone/>
            </a:pPr>
            <a:r>
              <a:rPr lang="sr-Latn-RS" sz="2400" dirty="0" smtClean="0"/>
              <a:t>	ATX napajanje služi kao izvor nekoliko jednosmernih napona za različite komponente računara. Razlikuje se od klasičnog napajanja sa transformatorom, gde se prvo vrši transformacija višeg u niži napon, pa onda dvostrano ispravljanje, filtracija, ili stabilizacija napona, koja se može uraditi na nekoliko načina. Danas postoje gotovi stabilizatori različitih jačina struje na izlazu, kojima se na ulaz i izlaz dodaje po jedan elektrolit, ili blok kondanzator, što se može naći u različitim varijantama. Ovakvo napajanje, pored jednostavne konstrukcije, ima prednost što se dobrom filtracijom i stabilizacijom napona može svesti na veoma mali stepen brujanja, što je dobro za predpojačala i pojačala različitih klasa i namena. Međutim, ATX napajanje može poslužiti i kao dobar laboratorijski ispravljač. Potrebno je samo malo prepravki i dobijamo napone od 5 i 12 volti ( V ), koji su pogodni za različite eksperimente i za praktičnu namenu.</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NAPAJANJE SA TRANSFORMATOROM</a:t>
            </a:r>
            <a:endParaRPr lang="en-US" sz="3200" b="1" dirty="0"/>
          </a:p>
        </p:txBody>
      </p:sp>
      <p:sp>
        <p:nvSpPr>
          <p:cNvPr id="3" name="Text Placeholder 2"/>
          <p:cNvSpPr>
            <a:spLocks noGrp="1"/>
          </p:cNvSpPr>
          <p:nvPr>
            <p:ph type="body" idx="1"/>
          </p:nvPr>
        </p:nvSpPr>
        <p:spPr/>
        <p:txBody>
          <a:bodyPr/>
          <a:lstStyle/>
          <a:p>
            <a:pPr algn="ctr"/>
            <a:r>
              <a:rPr lang="sr-Latn-RS" dirty="0" smtClean="0"/>
              <a:t>LINEARNI STEPEN</a:t>
            </a:r>
            <a:endParaRPr lang="en-US" dirty="0"/>
          </a:p>
        </p:txBody>
      </p:sp>
      <p:sp>
        <p:nvSpPr>
          <p:cNvPr id="5" name="Text Placeholder 4"/>
          <p:cNvSpPr>
            <a:spLocks noGrp="1"/>
          </p:cNvSpPr>
          <p:nvPr>
            <p:ph type="body" sz="quarter" idx="3"/>
          </p:nvPr>
        </p:nvSpPr>
        <p:spPr/>
        <p:txBody>
          <a:bodyPr/>
          <a:lstStyle/>
          <a:p>
            <a:pPr algn="ctr"/>
            <a:r>
              <a:rPr lang="sr-Latn-RS" dirty="0" smtClean="0"/>
              <a:t>DELOVI  LINEARNOG STEPENA</a:t>
            </a:r>
            <a:endParaRPr lang="en-US" dirty="0"/>
          </a:p>
        </p:txBody>
      </p:sp>
      <p:sp>
        <p:nvSpPr>
          <p:cNvPr id="6" name="Content Placeholder 5"/>
          <p:cNvSpPr>
            <a:spLocks noGrp="1"/>
          </p:cNvSpPr>
          <p:nvPr>
            <p:ph sz="quarter" idx="4"/>
          </p:nvPr>
        </p:nvSpPr>
        <p:spPr/>
        <p:txBody>
          <a:bodyPr/>
          <a:lstStyle/>
          <a:p>
            <a:r>
              <a:rPr lang="sr-Latn-RS" dirty="0" smtClean="0"/>
              <a:t>MT : mrežni transformator,</a:t>
            </a:r>
          </a:p>
          <a:p>
            <a:r>
              <a:rPr lang="sr-Latn-RS" dirty="0" smtClean="0"/>
              <a:t>GR: grecov spoj,</a:t>
            </a:r>
          </a:p>
          <a:p>
            <a:r>
              <a:rPr lang="sr-Latn-RS" dirty="0" smtClean="0"/>
              <a:t>Cf: kondenzator,</a:t>
            </a:r>
          </a:p>
          <a:p>
            <a:r>
              <a:rPr lang="sr-Latn-RS" dirty="0" smtClean="0"/>
              <a:t>Uul: ulazni napon,</a:t>
            </a:r>
          </a:p>
          <a:p>
            <a:r>
              <a:rPr lang="sr-Latn-RS" dirty="0" smtClean="0"/>
              <a:t>TR: tanzistor za stabilizaciju napona,</a:t>
            </a:r>
          </a:p>
          <a:p>
            <a:r>
              <a:rPr lang="sr-Latn-RS" dirty="0" smtClean="0"/>
              <a:t>UK:</a:t>
            </a:r>
          </a:p>
          <a:p>
            <a:r>
              <a:rPr lang="sr-Latn-RS" smtClean="0"/>
              <a:t>Uiz: izlazni napon</a:t>
            </a:r>
            <a:endParaRPr lang="sr-Latn-RS" dirty="0" smtClean="0"/>
          </a:p>
          <a:p>
            <a:endParaRPr lang="en-US" dirty="0"/>
          </a:p>
        </p:txBody>
      </p:sp>
      <p:pic>
        <p:nvPicPr>
          <p:cNvPr id="7" name="Picture 3"/>
          <p:cNvPicPr>
            <a:picLocks noGrp="1" noChangeAspect="1" noChangeArrowheads="1"/>
          </p:cNvPicPr>
          <p:nvPr>
            <p:ph sz="half" idx="2"/>
          </p:nvPr>
        </p:nvPicPr>
        <p:blipFill>
          <a:blip r:embed="rId2" cstate="print"/>
          <a:srcRect/>
          <a:stretch>
            <a:fillRect/>
          </a:stretch>
        </p:blipFill>
        <p:spPr bwMode="auto">
          <a:xfrm>
            <a:off x="642196" y="2852936"/>
            <a:ext cx="3670195" cy="2664296"/>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ATX NAPAJANJE – NAČELNA ŠEMA</a:t>
            </a:r>
            <a:endParaRPr lang="en-US" sz="3200" b="1" dirty="0"/>
          </a:p>
        </p:txBody>
      </p:sp>
      <p:pic>
        <p:nvPicPr>
          <p:cNvPr id="4" name="Content Placeholder 3"/>
          <p:cNvPicPr>
            <a:picLocks noGrp="1" noChangeAspect="1" noChangeArrowheads="1"/>
          </p:cNvPicPr>
          <p:nvPr>
            <p:ph idx="1"/>
          </p:nvPr>
        </p:nvPicPr>
        <p:blipFill>
          <a:blip r:embed="rId2" cstate="print"/>
          <a:srcRect/>
          <a:stretch>
            <a:fillRect/>
          </a:stretch>
        </p:blipFill>
        <p:spPr bwMode="auto">
          <a:xfrm>
            <a:off x="1088379" y="1600200"/>
            <a:ext cx="6967241" cy="4525963"/>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NEKE OSOBINE ATX NAPAJANJA</a:t>
            </a:r>
            <a:endParaRPr lang="en-US" sz="3200" b="1" dirty="0"/>
          </a:p>
        </p:txBody>
      </p:sp>
      <p:sp>
        <p:nvSpPr>
          <p:cNvPr id="3" name="Content Placeholder 2"/>
          <p:cNvSpPr>
            <a:spLocks noGrp="1"/>
          </p:cNvSpPr>
          <p:nvPr>
            <p:ph idx="1"/>
          </p:nvPr>
        </p:nvSpPr>
        <p:spPr/>
        <p:txBody>
          <a:bodyPr>
            <a:normAutofit/>
          </a:bodyPr>
          <a:lstStyle/>
          <a:p>
            <a:pPr algn="just">
              <a:buNone/>
            </a:pPr>
            <a:r>
              <a:rPr lang="sr-Latn-RS" sz="2400" dirty="0" smtClean="0"/>
              <a:t>     ATX napajanje je dosta složenije, nema mrežni transformator i predstavlja tzv “čoper” napajanje. Drugačija mu je sinusoida izlaznih napona i nije preporučljivo za predpojačala i pojačala zbog pojave brujanja. Neki konstruktori su pokušavali da to otklone sa dobrom filtracijom, ali se ne dobije baš najbolji efekat. Brujanje i dalje ostaje zbog naizmenične komponente struje. Može dati dosta jaku struju, ali je poznato i po tome što kod većih opterećenja, ili kratkih spojeva dolazi do automatskog blokiranja izlaznih napona, što je dobro jer neće pregoreti vitalni delovi ovog napajanja. Zbog grejanja nekih komponenti i delova, kao što su hladnjaci i zavojnice, ovo napajanje mora imati ventilator sa zadnje strane kutije.</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sr-Latn-RS" sz="3200" b="1" dirty="0" smtClean="0"/>
              <a:t>OSNOVNI KONEKTORI</a:t>
            </a:r>
            <a:endParaRPr lang="en-US" sz="3200" b="1" dirty="0"/>
          </a:p>
        </p:txBody>
      </p:sp>
      <p:pic>
        <p:nvPicPr>
          <p:cNvPr id="5" name="Content Placeholder 4"/>
          <p:cNvPicPr>
            <a:picLocks noGrp="1" noChangeAspect="1" noChangeArrowheads="1"/>
          </p:cNvPicPr>
          <p:nvPr>
            <p:ph sz="half" idx="1"/>
          </p:nvPr>
        </p:nvPicPr>
        <p:blipFill>
          <a:blip r:embed="rId2" cstate="print"/>
          <a:srcRect l="10893" t="5408" r="8794" b="18874"/>
          <a:stretch>
            <a:fillRect/>
          </a:stretch>
        </p:blipFill>
        <p:spPr bwMode="auto">
          <a:xfrm>
            <a:off x="467544" y="1484784"/>
            <a:ext cx="4038600" cy="2405797"/>
          </a:xfrm>
          <a:prstGeom prst="rect">
            <a:avLst/>
          </a:prstGeom>
          <a:noFill/>
          <a:ln w="9525">
            <a:noFill/>
            <a:round/>
            <a:headEnd/>
            <a:tailEnd/>
          </a:ln>
        </p:spPr>
      </p:pic>
      <p:pic>
        <p:nvPicPr>
          <p:cNvPr id="6" name="Picture 5"/>
          <p:cNvPicPr>
            <a:picLocks noChangeAspect="1" noChangeArrowheads="1"/>
          </p:cNvPicPr>
          <p:nvPr/>
        </p:nvPicPr>
        <p:blipFill>
          <a:blip r:embed="rId3" cstate="print"/>
          <a:srcRect/>
          <a:stretch>
            <a:fillRect/>
          </a:stretch>
        </p:blipFill>
        <p:spPr bwMode="auto">
          <a:xfrm>
            <a:off x="1259632" y="4077072"/>
            <a:ext cx="2562225" cy="2428875"/>
          </a:xfrm>
          <a:prstGeom prst="rect">
            <a:avLst/>
          </a:prstGeom>
          <a:noFill/>
          <a:ln w="9525">
            <a:noFill/>
            <a:miter lim="800000"/>
            <a:headEnd/>
            <a:tailEnd/>
          </a:ln>
        </p:spPr>
      </p:pic>
      <p:pic>
        <p:nvPicPr>
          <p:cNvPr id="7" name="Content Placeholder 6"/>
          <p:cNvPicPr>
            <a:picLocks noGrp="1" noChangeAspect="1" noChangeArrowheads="1"/>
          </p:cNvPicPr>
          <p:nvPr>
            <p:ph sz="half" idx="2"/>
          </p:nvPr>
        </p:nvPicPr>
        <p:blipFill>
          <a:blip r:embed="rId4" cstate="print"/>
          <a:srcRect l="20935" t="4999" r="2771" b="4999"/>
          <a:stretch>
            <a:fillRect/>
          </a:stretch>
        </p:blipFill>
        <p:spPr bwMode="auto">
          <a:xfrm>
            <a:off x="5364088" y="1484784"/>
            <a:ext cx="2667363" cy="2742918"/>
          </a:xfrm>
          <a:prstGeom prst="rect">
            <a:avLst/>
          </a:prstGeom>
          <a:noFill/>
          <a:ln w="9525">
            <a:noFill/>
            <a:miter lim="800000"/>
            <a:headEnd/>
            <a:tailEnd/>
          </a:ln>
        </p:spPr>
      </p:pic>
      <p:pic>
        <p:nvPicPr>
          <p:cNvPr id="8" name="Picture 7"/>
          <p:cNvPicPr>
            <a:picLocks noChangeAspect="1" noChangeArrowheads="1"/>
          </p:cNvPicPr>
          <p:nvPr/>
        </p:nvPicPr>
        <p:blipFill>
          <a:blip r:embed="rId5" cstate="print"/>
          <a:srcRect t="25505"/>
          <a:stretch>
            <a:fillRect/>
          </a:stretch>
        </p:blipFill>
        <p:spPr bwMode="auto">
          <a:xfrm>
            <a:off x="3923928" y="4941168"/>
            <a:ext cx="1711325" cy="1284287"/>
          </a:xfrm>
          <a:prstGeom prst="rect">
            <a:avLst/>
          </a:prstGeom>
          <a:noFill/>
          <a:ln w="9525">
            <a:noFill/>
            <a:miter lim="800000"/>
            <a:headEnd/>
            <a:tailEnd/>
          </a:ln>
        </p:spPr>
      </p:pic>
      <p:pic>
        <p:nvPicPr>
          <p:cNvPr id="1026" name="Picture 2" descr="C:\Users\Hasan Helja\Pictures\atx-power-bypass.jpg"/>
          <p:cNvPicPr>
            <a:picLocks noChangeAspect="1" noChangeArrowheads="1"/>
          </p:cNvPicPr>
          <p:nvPr/>
        </p:nvPicPr>
        <p:blipFill>
          <a:blip r:embed="rId6" cstate="print"/>
          <a:srcRect/>
          <a:stretch>
            <a:fillRect/>
          </a:stretch>
        </p:blipFill>
        <p:spPr bwMode="auto">
          <a:xfrm>
            <a:off x="6444208" y="4509120"/>
            <a:ext cx="1592263" cy="188912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RASPORED NAPONA NA KONEKTORU</a:t>
            </a:r>
            <a:br>
              <a:rPr lang="sr-Latn-RS" sz="3200" b="1" dirty="0" smtClean="0"/>
            </a:br>
            <a:r>
              <a:rPr lang="sr-Latn-RS" sz="3200" b="1" dirty="0" smtClean="0"/>
              <a:t>KOJI SE SPAJA NA MATIČNU PLOČU</a:t>
            </a:r>
            <a:endParaRPr lang="en-US" sz="3200" b="1" dirty="0"/>
          </a:p>
        </p:txBody>
      </p:sp>
      <p:sp>
        <p:nvSpPr>
          <p:cNvPr id="3" name="Content Placeholder 2"/>
          <p:cNvSpPr>
            <a:spLocks noGrp="1"/>
          </p:cNvSpPr>
          <p:nvPr>
            <p:ph idx="1"/>
          </p:nvPr>
        </p:nvSpPr>
        <p:spPr/>
        <p:txBody>
          <a:bodyPr>
            <a:normAutofit fontScale="47500" lnSpcReduction="20000"/>
          </a:bodyPr>
          <a:lstStyle/>
          <a:p>
            <a:r>
              <a:rPr lang="en-US" dirty="0" smtClean="0"/>
              <a:t>Pin, </a:t>
            </a:r>
            <a:r>
              <a:rPr lang="en-US" dirty="0" err="1" smtClean="0"/>
              <a:t>namena</a:t>
            </a:r>
            <a:r>
              <a:rPr lang="en-US" dirty="0" smtClean="0"/>
              <a:t>, </a:t>
            </a:r>
            <a:r>
              <a:rPr lang="en-US" dirty="0" err="1" smtClean="0"/>
              <a:t>boja</a:t>
            </a:r>
            <a:r>
              <a:rPr lang="en-US" dirty="0" smtClean="0"/>
              <a:t> </a:t>
            </a:r>
            <a:r>
              <a:rPr lang="en-US" dirty="0" err="1" smtClean="0"/>
              <a:t>žice</a:t>
            </a:r>
            <a:r>
              <a:rPr lang="en-US" dirty="0" smtClean="0"/>
              <a:t> :</a:t>
            </a:r>
            <a:br>
              <a:rPr lang="en-US" dirty="0" smtClean="0"/>
            </a:br>
            <a:r>
              <a:rPr lang="en-US" dirty="0" smtClean="0"/>
              <a:t>1 +3.3Vdc Orange </a:t>
            </a:r>
            <a:br>
              <a:rPr lang="en-US" dirty="0" smtClean="0"/>
            </a:br>
            <a:r>
              <a:rPr lang="en-US" dirty="0" smtClean="0"/>
              <a:t>2 +3.3Vdc Orange </a:t>
            </a:r>
            <a:br>
              <a:rPr lang="en-US" dirty="0" smtClean="0"/>
            </a:br>
            <a:r>
              <a:rPr lang="en-US" dirty="0" smtClean="0"/>
              <a:t>3 GND Black </a:t>
            </a:r>
            <a:br>
              <a:rPr lang="en-US" dirty="0" smtClean="0"/>
            </a:br>
            <a:r>
              <a:rPr lang="en-US" dirty="0" smtClean="0"/>
              <a:t>4 +5Vdc Red </a:t>
            </a:r>
            <a:br>
              <a:rPr lang="en-US" dirty="0" smtClean="0"/>
            </a:br>
            <a:r>
              <a:rPr lang="en-US" dirty="0" smtClean="0"/>
              <a:t>5 GND Black </a:t>
            </a:r>
            <a:br>
              <a:rPr lang="en-US" dirty="0" smtClean="0"/>
            </a:br>
            <a:r>
              <a:rPr lang="en-US" dirty="0" smtClean="0"/>
              <a:t>6 +5Vdc Red </a:t>
            </a:r>
            <a:br>
              <a:rPr lang="en-US" dirty="0" smtClean="0"/>
            </a:br>
            <a:r>
              <a:rPr lang="en-US" dirty="0" smtClean="0"/>
              <a:t>7 GND Black </a:t>
            </a:r>
            <a:br>
              <a:rPr lang="en-US" dirty="0" smtClean="0"/>
            </a:br>
            <a:r>
              <a:rPr lang="en-US" dirty="0" smtClean="0"/>
              <a:t>8 PWR-OK Gray </a:t>
            </a:r>
            <a:br>
              <a:rPr lang="en-US" dirty="0" smtClean="0"/>
            </a:br>
            <a:r>
              <a:rPr lang="en-US" dirty="0" smtClean="0"/>
              <a:t>9 +5Vdc VSB standby Voltage Purple </a:t>
            </a:r>
            <a:br>
              <a:rPr lang="en-US" dirty="0" smtClean="0"/>
            </a:br>
            <a:r>
              <a:rPr lang="en-US" dirty="0" smtClean="0"/>
              <a:t>10 +12Vdc Yellow </a:t>
            </a:r>
            <a:br>
              <a:rPr lang="en-US" dirty="0" smtClean="0"/>
            </a:br>
            <a:r>
              <a:rPr lang="en-US" dirty="0" smtClean="0"/>
              <a:t>11 +3.3Vdc Orange (brown may represent 3.3Vdc sense) </a:t>
            </a:r>
            <a:br>
              <a:rPr lang="en-US" dirty="0" smtClean="0"/>
            </a:br>
            <a:r>
              <a:rPr lang="en-US" dirty="0" smtClean="0"/>
              <a:t>12 -12Vdc Blue </a:t>
            </a:r>
            <a:br>
              <a:rPr lang="en-US" dirty="0" smtClean="0"/>
            </a:br>
            <a:r>
              <a:rPr lang="en-US" dirty="0" smtClean="0"/>
              <a:t>13 GND Black </a:t>
            </a:r>
            <a:br>
              <a:rPr lang="en-US" dirty="0" smtClean="0"/>
            </a:br>
            <a:r>
              <a:rPr lang="en-US" dirty="0" smtClean="0"/>
              <a:t>14 PS-ON Green </a:t>
            </a:r>
            <a:br>
              <a:rPr lang="en-US" dirty="0" smtClean="0"/>
            </a:br>
            <a:r>
              <a:rPr lang="en-US" dirty="0" smtClean="0"/>
              <a:t>15 GND Black </a:t>
            </a:r>
            <a:br>
              <a:rPr lang="en-US" dirty="0" smtClean="0"/>
            </a:br>
            <a:r>
              <a:rPr lang="en-US" dirty="0" smtClean="0"/>
              <a:t>16 GND Black </a:t>
            </a:r>
            <a:br>
              <a:rPr lang="en-US" dirty="0" smtClean="0"/>
            </a:br>
            <a:r>
              <a:rPr lang="en-US" dirty="0" smtClean="0"/>
              <a:t>17 GND Black </a:t>
            </a:r>
            <a:br>
              <a:rPr lang="en-US" dirty="0" smtClean="0"/>
            </a:br>
            <a:r>
              <a:rPr lang="en-US" dirty="0" smtClean="0"/>
              <a:t>18 -5Vdc White </a:t>
            </a:r>
            <a:br>
              <a:rPr lang="en-US" dirty="0" smtClean="0"/>
            </a:br>
            <a:r>
              <a:rPr lang="en-US" dirty="0" smtClean="0"/>
              <a:t>19 +5Vdc Red </a:t>
            </a:r>
            <a:br>
              <a:rPr lang="en-US" dirty="0" smtClean="0"/>
            </a:br>
            <a:r>
              <a:rPr lang="en-US" dirty="0" smtClean="0"/>
              <a:t>20 +5Vdc Red </a:t>
            </a:r>
            <a:br>
              <a:rPr lang="en-US" dirty="0" smtClean="0"/>
            </a:br>
            <a:r>
              <a:rPr lang="en-US" dirty="0" smtClean="0"/>
              <a:t/>
            </a:r>
            <a:br>
              <a:rPr lang="en-US" dirty="0" smtClean="0"/>
            </a:br>
            <a:r>
              <a:rPr lang="sr-Latn-RS" dirty="0" err="1" smtClean="0"/>
              <a:t>Z</a:t>
            </a:r>
            <a:r>
              <a:rPr lang="en-US" dirty="0" smtClean="0"/>
              <a:t>a </a:t>
            </a:r>
            <a:r>
              <a:rPr lang="en-US" dirty="0" err="1" smtClean="0"/>
              <a:t>uključenje</a:t>
            </a:r>
            <a:r>
              <a:rPr lang="en-US" dirty="0" smtClean="0"/>
              <a:t> je </a:t>
            </a:r>
            <a:r>
              <a:rPr lang="en-US" dirty="0" err="1" smtClean="0"/>
              <a:t>potrebno</a:t>
            </a:r>
            <a:r>
              <a:rPr lang="en-US" dirty="0" smtClean="0"/>
              <a:t> </a:t>
            </a:r>
            <a:r>
              <a:rPr lang="en-US" dirty="0" err="1" smtClean="0"/>
              <a:t>spojiti</a:t>
            </a:r>
            <a:r>
              <a:rPr lang="en-US" dirty="0" smtClean="0"/>
              <a:t> pin 14 </a:t>
            </a:r>
            <a:r>
              <a:rPr lang="en-US" dirty="0" err="1" smtClean="0"/>
              <a:t>sa</a:t>
            </a:r>
            <a:r>
              <a:rPr lang="en-US" dirty="0" smtClean="0"/>
              <a:t> </a:t>
            </a:r>
            <a:r>
              <a:rPr lang="en-US" dirty="0" err="1" smtClean="0"/>
              <a:t>masom</a:t>
            </a:r>
            <a:r>
              <a:rPr lang="en-US" dirty="0" smtClean="0"/>
              <a:t> (</a:t>
            </a:r>
            <a:r>
              <a:rPr lang="en-US" dirty="0" err="1" smtClean="0"/>
              <a:t>bilo</a:t>
            </a:r>
            <a:r>
              <a:rPr lang="sr-Latn-RS" dirty="0" smtClean="0"/>
              <a:t> </a:t>
            </a:r>
            <a:r>
              <a:rPr lang="en-US" dirty="0" err="1" smtClean="0"/>
              <a:t>koji</a:t>
            </a:r>
            <a:r>
              <a:rPr lang="en-US" dirty="0" smtClean="0"/>
              <a:t> </a:t>
            </a:r>
            <a:r>
              <a:rPr lang="en-US" dirty="0" err="1" smtClean="0"/>
              <a:t>od</a:t>
            </a:r>
            <a:r>
              <a:rPr lang="en-US" dirty="0" smtClean="0"/>
              <a:t> </a:t>
            </a:r>
            <a:r>
              <a:rPr lang="en-US" dirty="0" err="1" smtClean="0"/>
              <a:t>pinova</a:t>
            </a:r>
            <a:r>
              <a:rPr lang="en-US" dirty="0" smtClean="0"/>
              <a:t> 13,15,16,17)</a:t>
            </a:r>
            <a:br>
              <a:rPr lang="en-US" dirty="0" smtClean="0"/>
            </a:br>
            <a:r>
              <a:rPr lang="en-US" dirty="0" err="1" smtClean="0"/>
              <a:t>i</a:t>
            </a:r>
            <a:r>
              <a:rPr lang="en-US" dirty="0" smtClean="0"/>
              <a:t> </a:t>
            </a:r>
            <a:r>
              <a:rPr lang="en-US" dirty="0" err="1" smtClean="0"/>
              <a:t>treba</a:t>
            </a:r>
            <a:r>
              <a:rPr lang="sr-Latn-RS" dirty="0" smtClean="0"/>
              <a:t>lo</a:t>
            </a:r>
            <a:r>
              <a:rPr lang="en-US" dirty="0" smtClean="0"/>
              <a:t> </a:t>
            </a:r>
            <a:r>
              <a:rPr lang="en-US" dirty="0" err="1" smtClean="0"/>
              <a:t>neko</a:t>
            </a:r>
            <a:r>
              <a:rPr lang="en-US" dirty="0" smtClean="0"/>
              <a:t> </a:t>
            </a:r>
            <a:r>
              <a:rPr lang="en-US" dirty="0" err="1" smtClean="0"/>
              <a:t>makar</a:t>
            </a:r>
            <a:r>
              <a:rPr lang="en-US" dirty="0" smtClean="0"/>
              <a:t> </a:t>
            </a:r>
            <a:r>
              <a:rPr lang="en-US" dirty="0" err="1" smtClean="0"/>
              <a:t>minimalno</a:t>
            </a:r>
            <a:r>
              <a:rPr lang="en-US" dirty="0" smtClean="0"/>
              <a:t> </a:t>
            </a:r>
            <a:r>
              <a:rPr lang="en-US" dirty="0" err="1" smtClean="0"/>
              <a:t>opterećenje</a:t>
            </a:r>
            <a:r>
              <a:rPr lang="sr-Latn-RS"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OBAVEZNO POGLEDATI ŠTA SE MOŽE DOBITI IZ POLOVNOG ATX NAPAJANJA</a:t>
            </a:r>
            <a:endParaRPr lang="en-US" sz="3200" b="1" dirty="0"/>
          </a:p>
        </p:txBody>
      </p:sp>
      <p:sp>
        <p:nvSpPr>
          <p:cNvPr id="3" name="Content Placeholder 2"/>
          <p:cNvSpPr>
            <a:spLocks noGrp="1"/>
          </p:cNvSpPr>
          <p:nvPr>
            <p:ph sz="half" idx="1"/>
          </p:nvPr>
        </p:nvSpPr>
        <p:spPr/>
        <p:txBody>
          <a:bodyPr>
            <a:normAutofit fontScale="62500" lnSpcReduction="20000"/>
          </a:bodyPr>
          <a:lstStyle/>
          <a:p>
            <a:r>
              <a:rPr lang="en-US" dirty="0" err="1" smtClean="0"/>
              <a:t>Malo</a:t>
            </a:r>
            <a:r>
              <a:rPr lang="en-US" dirty="0" smtClean="0"/>
              <a:t> </a:t>
            </a:r>
            <a:r>
              <a:rPr lang="en-US" dirty="0" err="1" smtClean="0"/>
              <a:t>objašnjenje</a:t>
            </a:r>
            <a:r>
              <a:rPr lang="en-US" dirty="0" smtClean="0"/>
              <a:t>:</a:t>
            </a:r>
            <a:br>
              <a:rPr lang="en-US" dirty="0" smtClean="0"/>
            </a:br>
            <a:r>
              <a:rPr lang="en-US" b="1" dirty="0" smtClean="0"/>
              <a:t>V </a:t>
            </a:r>
            <a:r>
              <a:rPr lang="en-US" b="1" i="1" dirty="0" smtClean="0"/>
              <a:t>output</a:t>
            </a:r>
            <a:r>
              <a:rPr lang="en-US" dirty="0" smtClean="0"/>
              <a:t> je </a:t>
            </a:r>
            <a:r>
              <a:rPr lang="en-US" dirty="0" err="1" smtClean="0"/>
              <a:t>tabela</a:t>
            </a:r>
            <a:r>
              <a:rPr lang="en-US" dirty="0" smtClean="0"/>
              <a:t> </a:t>
            </a:r>
            <a:r>
              <a:rPr lang="en-US" dirty="0" err="1" smtClean="0"/>
              <a:t>maksimalnih</a:t>
            </a:r>
            <a:r>
              <a:rPr lang="en-US" dirty="0" smtClean="0"/>
              <a:t> </a:t>
            </a:r>
            <a:r>
              <a:rPr lang="en-US" dirty="0" err="1" smtClean="0"/>
              <a:t>struja</a:t>
            </a:r>
            <a:r>
              <a:rPr lang="en-US" dirty="0" smtClean="0"/>
              <a:t> </a:t>
            </a:r>
            <a:r>
              <a:rPr lang="en-US" dirty="0" err="1" smtClean="0"/>
              <a:t>po</a:t>
            </a:r>
            <a:r>
              <a:rPr lang="en-US" dirty="0" smtClean="0"/>
              <a:t> </a:t>
            </a:r>
            <a:r>
              <a:rPr lang="en-US" dirty="0" err="1" smtClean="0"/>
              <a:t>granama</a:t>
            </a:r>
            <a:r>
              <a:rPr lang="en-US" dirty="0" smtClean="0"/>
              <a:t> </a:t>
            </a:r>
            <a:r>
              <a:rPr lang="en-US" dirty="0" err="1" smtClean="0"/>
              <a:t>i</a:t>
            </a:r>
            <a:r>
              <a:rPr lang="en-US" dirty="0" smtClean="0"/>
              <a:t> </a:t>
            </a:r>
            <a:r>
              <a:rPr lang="en-US" dirty="0" err="1" smtClean="0"/>
              <a:t>iz</a:t>
            </a:r>
            <a:r>
              <a:rPr lang="en-US" dirty="0" smtClean="0"/>
              <a:t> </a:t>
            </a:r>
            <a:r>
              <a:rPr lang="en-US" dirty="0" err="1" smtClean="0"/>
              <a:t>nje</a:t>
            </a:r>
            <a:r>
              <a:rPr lang="en-US" dirty="0" smtClean="0"/>
              <a:t> se </a:t>
            </a:r>
            <a:r>
              <a:rPr lang="en-US" dirty="0" err="1" smtClean="0"/>
              <a:t>vidi</a:t>
            </a:r>
            <a:r>
              <a:rPr lang="en-US" dirty="0" smtClean="0"/>
              <a:t> </a:t>
            </a:r>
            <a:r>
              <a:rPr lang="en-US" dirty="0" err="1" smtClean="0"/>
              <a:t>da</a:t>
            </a:r>
            <a:r>
              <a:rPr lang="en-US" dirty="0" smtClean="0"/>
              <a:t> </a:t>
            </a:r>
            <a:r>
              <a:rPr lang="en-US" dirty="0" err="1" smtClean="0"/>
              <a:t>možemo</a:t>
            </a:r>
            <a:r>
              <a:rPr lang="en-US" dirty="0" smtClean="0"/>
              <a:t> </a:t>
            </a:r>
            <a:r>
              <a:rPr lang="en-US" dirty="0" err="1" smtClean="0"/>
              <a:t>sa</a:t>
            </a:r>
            <a:r>
              <a:rPr lang="en-US" dirty="0" smtClean="0"/>
              <a:t> </a:t>
            </a:r>
            <a:r>
              <a:rPr lang="en-US" dirty="0" err="1" smtClean="0"/>
              <a:t>napajanja</a:t>
            </a:r>
            <a:r>
              <a:rPr lang="en-US" dirty="0" smtClean="0"/>
              <a:t> </a:t>
            </a:r>
            <a:r>
              <a:rPr lang="en-US" dirty="0" err="1" smtClean="0"/>
              <a:t>da</a:t>
            </a:r>
            <a:r>
              <a:rPr lang="en-US" dirty="0" smtClean="0"/>
              <a:t> </a:t>
            </a:r>
            <a:r>
              <a:rPr lang="en-US" dirty="0" err="1" smtClean="0"/>
              <a:t>očekujemo</a:t>
            </a:r>
            <a:r>
              <a:rPr lang="en-US" dirty="0" smtClean="0"/>
              <a:t> 1</a:t>
            </a:r>
            <a:r>
              <a:rPr lang="sr-Latn-RS" dirty="0" smtClean="0"/>
              <a:t>4</a:t>
            </a:r>
            <a:r>
              <a:rPr lang="en-US" dirty="0" smtClean="0"/>
              <a:t>A. To je </a:t>
            </a:r>
            <a:r>
              <a:rPr lang="en-US" dirty="0" err="1" smtClean="0"/>
              <a:t>otprilike</a:t>
            </a:r>
            <a:r>
              <a:rPr lang="en-US" dirty="0" smtClean="0"/>
              <a:t> 160W. </a:t>
            </a:r>
            <a:r>
              <a:rPr lang="en-US" dirty="0" err="1" smtClean="0"/>
              <a:t>Ispod</a:t>
            </a:r>
            <a:r>
              <a:rPr lang="en-US" dirty="0" smtClean="0"/>
              <a:t> </a:t>
            </a:r>
            <a:r>
              <a:rPr lang="en-US" dirty="0" err="1" smtClean="0"/>
              <a:t>ima</a:t>
            </a:r>
            <a:r>
              <a:rPr lang="en-US" dirty="0" smtClean="0"/>
              <a:t> </a:t>
            </a:r>
            <a:r>
              <a:rPr lang="en-US" dirty="0" err="1" smtClean="0"/>
              <a:t>i</a:t>
            </a:r>
            <a:r>
              <a:rPr lang="en-US" dirty="0" smtClean="0"/>
              <a:t> </a:t>
            </a:r>
            <a:r>
              <a:rPr lang="en-US" dirty="0" err="1" smtClean="0"/>
              <a:t>uslov</a:t>
            </a:r>
            <a:r>
              <a:rPr lang="en-US" dirty="0" smtClean="0"/>
              <a:t> </a:t>
            </a:r>
            <a:r>
              <a:rPr lang="en-US" dirty="0" err="1" smtClean="0"/>
              <a:t>da</a:t>
            </a:r>
            <a:r>
              <a:rPr lang="en-US" dirty="0" smtClean="0"/>
              <a:t> </a:t>
            </a:r>
            <a:r>
              <a:rPr lang="en-US" dirty="0" err="1" smtClean="0"/>
              <a:t>grane</a:t>
            </a:r>
            <a:r>
              <a:rPr lang="en-US" dirty="0" smtClean="0"/>
              <a:t> </a:t>
            </a:r>
            <a:r>
              <a:rPr lang="en-US" dirty="0" err="1" smtClean="0"/>
              <a:t>od</a:t>
            </a:r>
            <a:r>
              <a:rPr lang="en-US" dirty="0" smtClean="0"/>
              <a:t> 3.3V, 5V </a:t>
            </a:r>
            <a:r>
              <a:rPr lang="en-US" dirty="0" err="1" smtClean="0"/>
              <a:t>i</a:t>
            </a:r>
            <a:r>
              <a:rPr lang="en-US" dirty="0" smtClean="0"/>
              <a:t> 12V ne </a:t>
            </a:r>
            <a:r>
              <a:rPr lang="en-US" dirty="0" err="1" smtClean="0"/>
              <a:t>mogu</a:t>
            </a:r>
            <a:r>
              <a:rPr lang="en-US" dirty="0" smtClean="0"/>
              <a:t> </a:t>
            </a:r>
            <a:r>
              <a:rPr lang="en-US" dirty="0" err="1" smtClean="0"/>
              <a:t>zajedno</a:t>
            </a:r>
            <a:r>
              <a:rPr lang="en-US" dirty="0" smtClean="0"/>
              <a:t> </a:t>
            </a:r>
            <a:r>
              <a:rPr lang="en-US" dirty="0" err="1" smtClean="0"/>
              <a:t>dati</a:t>
            </a:r>
            <a:r>
              <a:rPr lang="en-US" dirty="0" smtClean="0"/>
              <a:t> </a:t>
            </a:r>
            <a:r>
              <a:rPr lang="en-US" dirty="0" err="1" smtClean="0"/>
              <a:t>više</a:t>
            </a:r>
            <a:r>
              <a:rPr lang="en-US" dirty="0" smtClean="0"/>
              <a:t> </a:t>
            </a:r>
            <a:r>
              <a:rPr lang="en-US" dirty="0" err="1" smtClean="0"/>
              <a:t>od</a:t>
            </a:r>
            <a:r>
              <a:rPr lang="en-US" dirty="0" smtClean="0"/>
              <a:t> 435W, </a:t>
            </a:r>
            <a:r>
              <a:rPr lang="en-US" dirty="0" err="1" smtClean="0"/>
              <a:t>ali</a:t>
            </a:r>
            <a:r>
              <a:rPr lang="en-US" dirty="0" smtClean="0"/>
              <a:t> </a:t>
            </a:r>
            <a:r>
              <a:rPr lang="en-US" dirty="0" err="1" smtClean="0"/>
              <a:t>pošto</a:t>
            </a:r>
            <a:r>
              <a:rPr lang="en-US" dirty="0" smtClean="0"/>
              <a:t> mi ne </a:t>
            </a:r>
            <a:r>
              <a:rPr lang="en-US" dirty="0" err="1" smtClean="0"/>
              <a:t>koristimo</a:t>
            </a:r>
            <a:r>
              <a:rPr lang="en-US" dirty="0" smtClean="0"/>
              <a:t> </a:t>
            </a:r>
            <a:r>
              <a:rPr lang="en-US" dirty="0" err="1" smtClean="0"/>
              <a:t>druge</a:t>
            </a:r>
            <a:r>
              <a:rPr lang="en-US" dirty="0" smtClean="0"/>
              <a:t> </a:t>
            </a:r>
            <a:r>
              <a:rPr lang="en-US" dirty="0" err="1" smtClean="0"/>
              <a:t>dve</a:t>
            </a:r>
            <a:r>
              <a:rPr lang="en-US" dirty="0" smtClean="0"/>
              <a:t> </a:t>
            </a:r>
            <a:r>
              <a:rPr lang="en-US" dirty="0" err="1" smtClean="0"/>
              <a:t>grane</a:t>
            </a:r>
            <a:r>
              <a:rPr lang="en-US" dirty="0" smtClean="0"/>
              <a:t>, </a:t>
            </a:r>
            <a:r>
              <a:rPr lang="en-US" dirty="0" err="1" smtClean="0"/>
              <a:t>nemamo</a:t>
            </a:r>
            <a:r>
              <a:rPr lang="en-US" dirty="0" smtClean="0"/>
              <a:t> </a:t>
            </a:r>
            <a:r>
              <a:rPr lang="en-US" dirty="0" err="1" smtClean="0"/>
              <a:t>potrebe</a:t>
            </a:r>
            <a:r>
              <a:rPr lang="en-US" dirty="0" smtClean="0"/>
              <a:t> </a:t>
            </a:r>
            <a:r>
              <a:rPr lang="en-US" dirty="0" err="1" smtClean="0"/>
              <a:t>da</a:t>
            </a:r>
            <a:r>
              <a:rPr lang="en-US" dirty="0" smtClean="0"/>
              <a:t> </a:t>
            </a:r>
            <a:r>
              <a:rPr lang="en-US" dirty="0" err="1" smtClean="0"/>
              <a:t>na</a:t>
            </a:r>
            <a:r>
              <a:rPr lang="en-US" dirty="0" smtClean="0"/>
              <a:t> to </a:t>
            </a:r>
            <a:r>
              <a:rPr lang="en-US" dirty="0" err="1" smtClean="0"/>
              <a:t>pazimo</a:t>
            </a:r>
            <a:r>
              <a:rPr lang="en-US" dirty="0" smtClean="0"/>
              <a:t> </a:t>
            </a:r>
            <a:r>
              <a:rPr lang="en-US" dirty="0" err="1" smtClean="0"/>
              <a:t>sada</a:t>
            </a:r>
            <a:r>
              <a:rPr lang="en-US" dirty="0" smtClean="0"/>
              <a:t>.</a:t>
            </a:r>
            <a:br>
              <a:rPr lang="en-US" dirty="0" smtClean="0"/>
            </a:br>
            <a:r>
              <a:rPr lang="en-US" dirty="0" err="1" smtClean="0"/>
              <a:t>Moderna</a:t>
            </a:r>
            <a:r>
              <a:rPr lang="en-US" dirty="0" smtClean="0"/>
              <a:t> </a:t>
            </a:r>
            <a:r>
              <a:rPr lang="en-US" dirty="0" err="1" smtClean="0"/>
              <a:t>napajanja</a:t>
            </a:r>
            <a:r>
              <a:rPr lang="en-US" dirty="0" smtClean="0"/>
              <a:t> se </a:t>
            </a:r>
            <a:r>
              <a:rPr lang="en-US" dirty="0" err="1" smtClean="0"/>
              <a:t>uključuju</a:t>
            </a:r>
            <a:r>
              <a:rPr lang="en-US" dirty="0" smtClean="0"/>
              <a:t> </a:t>
            </a:r>
            <a:r>
              <a:rPr lang="en-US" dirty="0" err="1" smtClean="0"/>
              <a:t>tzv</a:t>
            </a:r>
            <a:r>
              <a:rPr lang="en-US" dirty="0" smtClean="0"/>
              <a:t>. </a:t>
            </a:r>
            <a:r>
              <a:rPr lang="en-US" i="1" dirty="0" smtClean="0"/>
              <a:t>remote</a:t>
            </a:r>
            <a:r>
              <a:rPr lang="en-US" dirty="0" smtClean="0"/>
              <a:t> </a:t>
            </a:r>
            <a:r>
              <a:rPr lang="en-US" dirty="0" err="1" smtClean="0"/>
              <a:t>ulazom</a:t>
            </a:r>
            <a:r>
              <a:rPr lang="en-US" dirty="0" smtClean="0"/>
              <a:t> (</a:t>
            </a:r>
            <a:r>
              <a:rPr lang="en-US" dirty="0" err="1" smtClean="0"/>
              <a:t>zelena</a:t>
            </a:r>
            <a:r>
              <a:rPr lang="en-US" dirty="0" smtClean="0"/>
              <a:t> </a:t>
            </a:r>
            <a:r>
              <a:rPr lang="en-US" dirty="0" err="1" smtClean="0"/>
              <a:t>žica</a:t>
            </a:r>
            <a:r>
              <a:rPr lang="en-US" dirty="0" smtClean="0"/>
              <a:t>) </a:t>
            </a:r>
            <a:r>
              <a:rPr lang="en-US" dirty="0" err="1" smtClean="0"/>
              <a:t>na</a:t>
            </a:r>
            <a:r>
              <a:rPr lang="en-US" dirty="0" smtClean="0"/>
              <a:t> 24-polnom </a:t>
            </a:r>
            <a:r>
              <a:rPr lang="en-US" dirty="0" err="1" smtClean="0"/>
              <a:t>konektoru</a:t>
            </a:r>
            <a:r>
              <a:rPr lang="en-US" dirty="0" smtClean="0"/>
              <a:t>. </a:t>
            </a:r>
            <a:r>
              <a:rPr lang="en-US" dirty="0" err="1" smtClean="0"/>
              <a:t>Napajanje</a:t>
            </a:r>
            <a:r>
              <a:rPr lang="en-US" dirty="0" smtClean="0"/>
              <a:t> se </a:t>
            </a:r>
            <a:r>
              <a:rPr lang="en-US" dirty="0" err="1" smtClean="0"/>
              <a:t>uključuje</a:t>
            </a:r>
            <a:r>
              <a:rPr lang="en-US" dirty="0" smtClean="0"/>
              <a:t> </a:t>
            </a:r>
            <a:r>
              <a:rPr lang="en-US" dirty="0" err="1" smtClean="0"/>
              <a:t>spajanjem</a:t>
            </a:r>
            <a:r>
              <a:rPr lang="en-US" dirty="0" smtClean="0"/>
              <a:t> remote (</a:t>
            </a:r>
            <a:r>
              <a:rPr lang="en-US" dirty="0" err="1" smtClean="0"/>
              <a:t>zelene</a:t>
            </a:r>
            <a:r>
              <a:rPr lang="en-US" dirty="0" smtClean="0"/>
              <a:t>) </a:t>
            </a:r>
            <a:r>
              <a:rPr lang="en-US" dirty="0" err="1" smtClean="0"/>
              <a:t>žice</a:t>
            </a:r>
            <a:r>
              <a:rPr lang="en-US" dirty="0" smtClean="0"/>
              <a:t> </a:t>
            </a:r>
            <a:r>
              <a:rPr lang="en-US" dirty="0" err="1" smtClean="0"/>
              <a:t>na</a:t>
            </a:r>
            <a:r>
              <a:rPr lang="en-US" dirty="0" smtClean="0"/>
              <a:t> </a:t>
            </a:r>
            <a:r>
              <a:rPr lang="en-US" dirty="0" err="1" smtClean="0"/>
              <a:t>masu</a:t>
            </a:r>
            <a:r>
              <a:rPr lang="en-US" dirty="0" smtClean="0"/>
              <a:t> (</a:t>
            </a:r>
            <a:r>
              <a:rPr lang="en-US" dirty="0" err="1" smtClean="0"/>
              <a:t>crnu</a:t>
            </a:r>
            <a:r>
              <a:rPr lang="en-US" dirty="0" smtClean="0"/>
              <a:t>). </a:t>
            </a:r>
            <a:br>
              <a:rPr lang="en-US" dirty="0" smtClean="0"/>
            </a:br>
            <a:r>
              <a:rPr lang="en-US" dirty="0" smtClean="0"/>
              <a:t/>
            </a:r>
            <a:br>
              <a:rPr lang="en-US" dirty="0" smtClean="0"/>
            </a:br>
            <a:endParaRPr lang="en-US" dirty="0"/>
          </a:p>
        </p:txBody>
      </p:sp>
      <p:pic>
        <p:nvPicPr>
          <p:cNvPr id="5" name="Content Placeholder 4" descr="20110203_001.jpg"/>
          <p:cNvPicPr>
            <a:picLocks noGrp="1" noChangeAspect="1"/>
          </p:cNvPicPr>
          <p:nvPr>
            <p:ph sz="half" idx="2"/>
          </p:nvPr>
        </p:nvPicPr>
        <p:blipFill>
          <a:blip r:embed="rId2" cstate="print"/>
          <a:stretch>
            <a:fillRect/>
          </a:stretch>
        </p:blipFill>
        <p:spPr>
          <a:xfrm>
            <a:off x="4644008" y="1772816"/>
            <a:ext cx="4320480" cy="3456384"/>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b="1" dirty="0" smtClean="0"/>
              <a:t>KAKO IZVUĆI ODGOVARAJUĆE NAPONE</a:t>
            </a:r>
            <a:endParaRPr lang="en-US" sz="3200" b="1" dirty="0"/>
          </a:p>
        </p:txBody>
      </p:sp>
      <p:sp>
        <p:nvSpPr>
          <p:cNvPr id="3" name="Content Placeholder 2"/>
          <p:cNvSpPr>
            <a:spLocks noGrp="1"/>
          </p:cNvSpPr>
          <p:nvPr>
            <p:ph sz="half" idx="1"/>
          </p:nvPr>
        </p:nvSpPr>
        <p:spPr>
          <a:xfrm>
            <a:off x="457200" y="1600200"/>
            <a:ext cx="4038600" cy="5257800"/>
          </a:xfrm>
        </p:spPr>
        <p:txBody>
          <a:bodyPr>
            <a:normAutofit lnSpcReduction="10000"/>
          </a:bodyPr>
          <a:lstStyle/>
          <a:p>
            <a:pPr algn="just"/>
            <a:r>
              <a:rPr lang="sr-Latn-RS" sz="2000" dirty="0" smtClean="0"/>
              <a:t>Na jednom od manjih izvoda ATX napajanja se nalaze crvena, dve crne i jedna žuta žica, gde crna predstavlja minus pol izvora, crvena je +5 V, a žuta  +12 V. Crni provodnik (ima ih poprilično) je vezan na masu (uzemljenje), tako da se i to može koristiti zbog određenih mera bezbednosti. Korišćenjem navedenih izvoda mogu se praviti različite kombinacije napona, posebno kada se uzme u obzir da realno postoje različite varijante. Ovakav ispravljač efikasno se koristi u laboratoriji za raličite oglede, bušilice manje snage, odvijače i zavijače.</a:t>
            </a:r>
            <a:endParaRPr lang="en-US" sz="2000" dirty="0"/>
          </a:p>
        </p:txBody>
      </p:sp>
      <p:pic>
        <p:nvPicPr>
          <p:cNvPr id="5" name="Content Placeholder 4" descr="images.jpg"/>
          <p:cNvPicPr>
            <a:picLocks noGrp="1" noChangeAspect="1"/>
          </p:cNvPicPr>
          <p:nvPr>
            <p:ph sz="half" idx="2"/>
          </p:nvPr>
        </p:nvPicPr>
        <p:blipFill>
          <a:blip r:embed="rId2" cstate="print"/>
          <a:stretch>
            <a:fillRect/>
          </a:stretch>
        </p:blipFill>
        <p:spPr>
          <a:xfrm>
            <a:off x="5220072" y="1916832"/>
            <a:ext cx="2790825" cy="1800200"/>
          </a:xfrm>
        </p:spPr>
      </p:pic>
      <p:pic>
        <p:nvPicPr>
          <p:cNvPr id="6" name="Picture 5" descr="Kabl-napajanje-SATA-velika.jpg"/>
          <p:cNvPicPr>
            <a:picLocks noChangeAspect="1"/>
          </p:cNvPicPr>
          <p:nvPr/>
        </p:nvPicPr>
        <p:blipFill>
          <a:blip r:embed="rId3" cstate="print"/>
          <a:stretch>
            <a:fillRect/>
          </a:stretch>
        </p:blipFill>
        <p:spPr>
          <a:xfrm>
            <a:off x="5796136" y="4653136"/>
            <a:ext cx="1847273" cy="108012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386</Words>
  <Application>Microsoft Office PowerPoint</Application>
  <PresentationFormat>On-screen Show (4:3)</PresentationFormat>
  <Paragraphs>38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NAPAJANJE PC RAČUNARA KAO LABORATORIJSKI ISPRAVLJAČ ( PRAKTIČNO KONSTRUKTORSKO REŠENJE )</vt:lpstr>
      <vt:lpstr>ČEMU MOŽE JOŠ POSLUŽITI KOMPJUTERSKO NAPAJANJE </vt:lpstr>
      <vt:lpstr>NAPAJANJE SA TRANSFORMATOROM</vt:lpstr>
      <vt:lpstr>ATX NAPAJANJE – NAČELNA ŠEMA</vt:lpstr>
      <vt:lpstr>NEKE OSOBINE ATX NAPAJANJA</vt:lpstr>
      <vt:lpstr>OSNOVNI KONEKTORI</vt:lpstr>
      <vt:lpstr>RASPORED NAPONA NA KONEKTORU KOJI SE SPAJA NA MATIČNU PLOČU</vt:lpstr>
      <vt:lpstr>OBAVEZNO POGLEDATI ŠTA SE MOŽE DOBITI IZ POLOVNOG ATX NAPAJANJA</vt:lpstr>
      <vt:lpstr>KAKO IZVUĆI ODGOVARAJUĆE NAPONE</vt:lpstr>
      <vt:lpstr>EKONOMIČNOST PREPRAVKE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Hasan Helja</dc:creator>
  <cp:lastModifiedBy>Hasan Helja</cp:lastModifiedBy>
  <cp:revision>31</cp:revision>
  <dcterms:created xsi:type="dcterms:W3CDTF">2013-07-04T22:38:55Z</dcterms:created>
  <dcterms:modified xsi:type="dcterms:W3CDTF">2013-07-14T17:52:58Z</dcterms:modified>
</cp:coreProperties>
</file>