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5209A-AE0E-4445-9EF3-EF2E5ABC1ABC}" type="datetimeFigureOut">
              <a:rPr lang="en-US" smtClean="0"/>
              <a:pPr/>
              <a:t>6/24/2012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33012-B26F-4322-B1FF-9CB855F67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33012-B26F-4322-B1FF-9CB855F6761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0463E-BBCA-464F-9823-38F65C9D1F45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15370-BBE1-417D-94C5-CE5596AF2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2BEA8-A6C8-46D2-B00F-990A08B360E5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0BD68-1739-4979-897F-925569827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FBDEF-29AC-47A8-964C-42E7728D8A82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6CAA5-FAAB-4CC7-B111-651AF834FC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7EB73-697B-477E-95D0-5FA835EEF55D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A1516-B9E4-4ACE-AFA4-9FF496305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52D6F-58DE-4266-BE1B-1C1F6ED0C2F8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7C0F4-53BB-4E85-8AF5-9A98B1EDF2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385B2-E2D6-4A2B-BB9D-4874407329D3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674A0-AA7B-481E-9DAE-FC26277BA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7E0BE-891E-46FA-9493-C8731C1E032D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4519B-682A-4441-B122-070C660B69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EFD57-BC63-433C-A58E-1727E0E3CEAF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36826-D2FD-4851-850C-3D8763D5A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B33FE-71D3-46EF-9AA2-5E75774D56DC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5F872-9DA7-42EF-AA3A-7F6251A15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5D4E4-41CD-4B8C-B414-55082BFDD5FE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654BA-C1EA-4808-B459-7E3305583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5FBD2-5BD9-4C9E-A67B-096D5E660381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393C7-119E-44B8-AD8E-4BFA37AF77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462A1E-F67A-43DB-911F-8C04E0309A69}" type="datetimeFigureOut">
              <a:rPr lang="en-US"/>
              <a:pPr>
                <a:defRPr/>
              </a:pPr>
              <a:t>6/24/2012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BBC8A92-DDB8-43B0-82EF-F80E1944A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998913" y="2492375"/>
            <a:ext cx="4605337" cy="1108075"/>
          </a:xfrm>
        </p:spPr>
        <p:txBody>
          <a:bodyPr/>
          <a:lstStyle/>
          <a:p>
            <a:r>
              <a:rPr lang="sr-Latn-CS" sz="2000" dirty="0" smtClean="0"/>
              <a:t>KONSTRUKTORSKI RAD:</a:t>
            </a:r>
            <a:br>
              <a:rPr lang="sr-Latn-CS" sz="2000" dirty="0" smtClean="0"/>
            </a:br>
            <a:r>
              <a:rPr lang="sr-Latn-CS" sz="2800" b="1" dirty="0" smtClean="0"/>
              <a:t>SOLARNI KOLEKTOR</a:t>
            </a:r>
            <a:endParaRPr lang="en-US" sz="2800" b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7225" y="3714752"/>
            <a:ext cx="3849688" cy="1419223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r-Latn-CS" sz="8000" dirty="0" smtClean="0">
                <a:solidFill>
                  <a:schemeClr val="tx1"/>
                </a:solidFill>
              </a:rPr>
              <a:t>RUKOVODILAC PROJEKTA: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r-Latn-CS" sz="8000" dirty="0" smtClean="0">
                <a:solidFill>
                  <a:schemeClr val="tx1"/>
                </a:solidFill>
              </a:rPr>
              <a:t>HASAN HELJA, </a:t>
            </a:r>
            <a:r>
              <a:rPr lang="en-US" sz="8000" dirty="0" err="1" smtClean="0">
                <a:solidFill>
                  <a:schemeClr val="tx1"/>
                </a:solidFill>
              </a:rPr>
              <a:t>nastavnik</a:t>
            </a:r>
            <a:r>
              <a:rPr lang="en-US" sz="8000" dirty="0" smtClean="0">
                <a:solidFill>
                  <a:schemeClr val="tx1"/>
                </a:solidFill>
              </a:rPr>
              <a:t> </a:t>
            </a:r>
            <a:r>
              <a:rPr lang="en-US" sz="8000" dirty="0" err="1" smtClean="0">
                <a:solidFill>
                  <a:schemeClr val="tx1"/>
                </a:solidFill>
              </a:rPr>
              <a:t>matematike</a:t>
            </a:r>
            <a:r>
              <a:rPr lang="sr-Latn-CS" sz="8000" dirty="0" smtClean="0">
                <a:solidFill>
                  <a:schemeClr val="tx1"/>
                </a:solidFill>
              </a:rPr>
              <a:t>-fizike u Osnovnoj školi “Žarko Zrenjanin” Izbište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r-Latn-CS" sz="8000" dirty="0" smtClean="0">
                <a:solidFill>
                  <a:schemeClr val="tx1"/>
                </a:solidFill>
              </a:rPr>
              <a:t>KONSTRUKTOR</a:t>
            </a:r>
            <a:r>
              <a:rPr lang="en-US" sz="8000" dirty="0" smtClean="0">
                <a:solidFill>
                  <a:schemeClr val="tx1"/>
                </a:solidFill>
              </a:rPr>
              <a:t>I</a:t>
            </a:r>
            <a:r>
              <a:rPr lang="sr-Latn-CS" sz="8000" dirty="0" smtClean="0">
                <a:solidFill>
                  <a:schemeClr val="tx1"/>
                </a:solidFill>
              </a:rPr>
              <a:t>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r-Latn-CS" sz="8000" dirty="0" smtClean="0">
                <a:solidFill>
                  <a:schemeClr val="tx1"/>
                </a:solidFill>
              </a:rPr>
              <a:t>Tim </a:t>
            </a:r>
            <a:r>
              <a:rPr lang="sr-Latn-CS" sz="8000" dirty="0" smtClean="0">
                <a:solidFill>
                  <a:schemeClr val="tx1"/>
                </a:solidFill>
              </a:rPr>
              <a:t>učenika</a:t>
            </a:r>
            <a:r>
              <a:rPr lang="en-US" sz="8000" dirty="0" smtClean="0">
                <a:solidFill>
                  <a:schemeClr val="tx1"/>
                </a:solidFill>
              </a:rPr>
              <a:t> </a:t>
            </a:r>
            <a:r>
              <a:rPr lang="sr-Latn-CS" sz="8000" dirty="0" smtClean="0">
                <a:solidFill>
                  <a:schemeClr val="tx1"/>
                </a:solidFill>
              </a:rPr>
              <a:t>-</a:t>
            </a:r>
            <a:r>
              <a:rPr lang="en-US" sz="8000" dirty="0" smtClean="0">
                <a:solidFill>
                  <a:schemeClr val="tx1"/>
                </a:solidFill>
              </a:rPr>
              <a:t> </a:t>
            </a:r>
            <a:r>
              <a:rPr lang="sr-Latn-CS" sz="8000" dirty="0" smtClean="0">
                <a:solidFill>
                  <a:schemeClr val="tx1"/>
                </a:solidFill>
              </a:rPr>
              <a:t>članova </a:t>
            </a:r>
            <a:r>
              <a:rPr lang="sr-Latn-CS" sz="8000" dirty="0" smtClean="0">
                <a:solidFill>
                  <a:schemeClr val="tx1"/>
                </a:solidFill>
              </a:rPr>
              <a:t>sekcije “Mladi fizičar” u Osnovnoj školi u Izbištu,</a:t>
            </a:r>
            <a:r>
              <a:rPr lang="en-US" sz="8000" dirty="0" smtClean="0">
                <a:solidFill>
                  <a:schemeClr val="tx1"/>
                </a:solidFill>
              </a:rPr>
              <a:t> pre</a:t>
            </a:r>
            <a:r>
              <a:rPr lang="sr-Latn-CS" sz="8000" dirty="0" smtClean="0">
                <a:solidFill>
                  <a:schemeClr val="tx1"/>
                </a:solidFill>
              </a:rPr>
              <a:t>dvođeni predmetnim nastavnikom.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r-Latn-CS" sz="8000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r-Latn-CS" sz="8000" b="1" dirty="0" smtClean="0">
                <a:solidFill>
                  <a:schemeClr val="tx1"/>
                </a:solidFill>
              </a:rPr>
              <a:t>Izbište, juna 2012. godine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2000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r>
              <a:rPr lang="sr-Latn-CS" sz="2400" b="1" dirty="0" smtClean="0"/>
              <a:t>UVODNI DEO</a:t>
            </a:r>
            <a:endParaRPr lang="en-US" sz="2400" b="1" dirty="0" smtClean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4225945"/>
          </a:xfrm>
        </p:spPr>
        <p:txBody>
          <a:bodyPr/>
          <a:lstStyle/>
          <a:p>
            <a:pPr algn="just"/>
            <a:r>
              <a:rPr lang="sr-Latn-CS" sz="2000" dirty="0" smtClean="0"/>
              <a:t>Ideja za gradnju solarnog kolektora došla je spontano u razgovoru sa Branislavom Vila, sa kojim sam pre desetak godina pravio zanimljive emisije iz oblasti primenjene elektronike na jednoj lokalnoj televiziji.</a:t>
            </a:r>
          </a:p>
          <a:p>
            <a:pPr algn="just"/>
            <a:r>
              <a:rPr lang="sr-Latn-CS" sz="2000" dirty="0" smtClean="0"/>
              <a:t>Koristili smo VHS tehniku, jer se digitalna tehnika tek počela koristiti. Od pet snimljenih emisija sačuvano je dosta materijala koji se danas koristi u nastavi fizike u nekim osnovnim školama u Vojvodini.</a:t>
            </a:r>
          </a:p>
          <a:p>
            <a:pPr algn="just"/>
            <a:r>
              <a:rPr lang="sr-Latn-CS" sz="2000" dirty="0" smtClean="0"/>
              <a:t>Branislav Vila je predložio da se realizuje jedan ozbiljniji projekat na korišćenju solarne energije, a konačna odluka o tome pala je na jednom od sastanaka “CEFIX-a”, jer su se u međuvremenu našli izvori finansiranja, a to su namenska sredstva AP Vojvodina i SO-e Vršac. Prihvaćena je ideja da kolektor grade učenici jedne osnovne i jedne srednje škole, a to su Osnovna škola “Žarko Zrenjanin” Izbište i Srednja tehnička</a:t>
            </a:r>
          </a:p>
          <a:p>
            <a:pPr algn="just"/>
            <a:r>
              <a:rPr lang="sr-Latn-CS" sz="2000" dirty="0" smtClean="0"/>
              <a:t>škola “Nikola Tesla” Vršac.</a:t>
            </a:r>
          </a:p>
          <a:p>
            <a:pPr algn="just"/>
            <a:endParaRPr lang="sr-Latn-CS" sz="2000" dirty="0" smtClean="0"/>
          </a:p>
          <a:p>
            <a:endParaRPr lang="en-US" sz="2400" dirty="0" smtClean="0"/>
          </a:p>
        </p:txBody>
      </p:sp>
    </p:spTree>
  </p:cSld>
  <p:clrMapOvr>
    <a:masterClrMapping/>
  </p:clrMapOvr>
  <p:transition advTm="2000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z="2400" b="1" dirty="0" smtClean="0"/>
              <a:t>PRIPREME ZA IZRADU KOLEKTORA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/>
          <a:lstStyle/>
          <a:p>
            <a:pPr algn="just"/>
            <a:r>
              <a:rPr lang="sr-Latn-CS" sz="2000" dirty="0" smtClean="0"/>
              <a:t>Nakon inicijalnog sastanka, realizuje se prvi dogovor u Srednjoj tehničkoj školi “Nikola Tesla” u Vršcu sa profesorima Svetlanom i Milanom Njegomir, sa ciljem da se napravi specifikacija materijala, u čemu se u dobroj meri uspelo. Posle nekoliko dana, realizaciji zanimljive ideje pridružuje se ing. </a:t>
            </a:r>
            <a:r>
              <a:rPr lang="sr-Latn-CS" sz="2000" dirty="0" smtClean="0"/>
              <a:t>Ljupče </a:t>
            </a:r>
            <a:r>
              <a:rPr lang="sr-Latn-CS" sz="2000" dirty="0" smtClean="0"/>
              <a:t>Stojšin, koji je ponudio da uradi detaljan crtež i da </a:t>
            </a:r>
            <a:r>
              <a:rPr lang="sr-Latn-CS" sz="2000" dirty="0" smtClean="0"/>
              <a:t> </a:t>
            </a:r>
            <a:r>
              <a:rPr lang="sr-Latn-CS" sz="2000" dirty="0" smtClean="0"/>
              <a:t>pod povoljnim uslovima nabavi potreban materijal za konstrukciju. U veoma kratkom roku radi se kućište kolektora u “HEDAS” u Vršcu, kome se zahvaljujemo na pomoći i saradnji.</a:t>
            </a:r>
          </a:p>
          <a:p>
            <a:pPr algn="just"/>
            <a:r>
              <a:rPr lang="sr-Latn-CS" sz="2000" dirty="0" smtClean="0"/>
              <a:t>Urađena su dva kućišta po istom šablonu od presovane iverice (“blažujka”) dimenzija 2 m x 1m, nosači limenki, poklopci dva tunela za strujanje vazduha i aluminijske lajsne koje na krajevima pokrivaju providnu plastiku debljine 4 mm. Takođe je nabavljen sav ostali materijal, uz maksimalnu saradnju Miroslava Cuca, kao koordinatora “CEFIX-a” iz Vršca. Ostvarena je potrebna saradnja zaduženih rukovodilaca projekta.</a:t>
            </a:r>
            <a:endParaRPr lang="en-US" sz="2000" dirty="0"/>
          </a:p>
        </p:txBody>
      </p:sp>
    </p:spTree>
  </p:cSld>
  <p:clrMapOvr>
    <a:masterClrMapping/>
  </p:clrMapOvr>
  <p:transition advTm="25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z="2400" b="1" dirty="0" smtClean="0"/>
              <a:t>NABAVKA LIMENKI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0034" y="1571612"/>
            <a:ext cx="4038600" cy="4525963"/>
          </a:xfrm>
        </p:spPr>
        <p:txBody>
          <a:bodyPr/>
          <a:lstStyle/>
          <a:p>
            <a:pPr lvl="1" algn="ctr"/>
            <a:r>
              <a:rPr lang="sr-Latn-CS" sz="2000" dirty="0" smtClean="0"/>
              <a:t>Na sastanku sekcije, koji je održan početkom maja 2012. godine, formiran je tim od 12 članova koji su bili neposredni izvršioci  gradnje kolektora.</a:t>
            </a:r>
          </a:p>
          <a:p>
            <a:pPr lvl="1" algn="ctr"/>
            <a:r>
              <a:rPr lang="sr-Latn-CS" sz="2000" dirty="0" smtClean="0"/>
              <a:t>Tim su sačinjavali: Mirjana Pavlov, Milan Brankov, Sanja Korać, Norbert Etveš, Marija Nastić, Slobodan Pavlov, Dragica Milunov, Staniša Pavlov, Monika Dušanović, Zlatko Milunov, Tamara Omorac i Hasan Helja.</a:t>
            </a:r>
          </a:p>
          <a:p>
            <a:pPr lvl="1">
              <a:buNone/>
            </a:pPr>
            <a:endParaRPr lang="en-US" sz="2000" dirty="0"/>
          </a:p>
        </p:txBody>
      </p:sp>
      <p:pic>
        <p:nvPicPr>
          <p:cNvPr id="5" name="Content Placeholder 4" descr="IMG_481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2071678"/>
            <a:ext cx="4038600" cy="3028950"/>
          </a:xfrm>
        </p:spPr>
      </p:pic>
    </p:spTree>
  </p:cSld>
  <p:clrMapOvr>
    <a:masterClrMapping/>
  </p:clrMapOvr>
  <p:transition advTm="12000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/>
          <a:lstStyle/>
          <a:p>
            <a:r>
              <a:rPr lang="sr-Latn-CS" sz="2000" dirty="0" smtClean="0"/>
              <a:t>Učenici na pripremi limenki - otvaranje i bušenje: </a:t>
            </a:r>
            <a:br>
              <a:rPr lang="sr-Latn-CS" sz="2000" dirty="0" smtClean="0"/>
            </a:br>
            <a:r>
              <a:rPr lang="sr-Latn-CS" sz="2000" dirty="0" smtClean="0"/>
              <a:t>           učenici VII-</a:t>
            </a:r>
            <a:r>
              <a:rPr lang="sr-Latn-CS" sz="1200" dirty="0" smtClean="0"/>
              <a:t>1</a:t>
            </a:r>
            <a:r>
              <a:rPr lang="sr-Latn-CS" sz="2000" dirty="0" smtClean="0"/>
              <a:t> , kojima su pritekli u pomoć i ostali članovi tima.</a:t>
            </a:r>
            <a:br>
              <a:rPr lang="sr-Latn-CS" sz="2000" dirty="0" smtClean="0"/>
            </a:br>
            <a:r>
              <a:rPr lang="sr-Latn-CS" sz="2000" dirty="0" smtClean="0"/>
              <a:t>     Učenici s leva na desno: Staniša Pavlov, Dragica Milunov,</a:t>
            </a:r>
            <a:br>
              <a:rPr lang="sr-Latn-CS" sz="2000" dirty="0" smtClean="0"/>
            </a:br>
            <a:r>
              <a:rPr lang="sr-Latn-CS" sz="2000" dirty="0" smtClean="0"/>
              <a:t>            Milan Brankov, Marija Nastić; Slobodan Pavlov, Norbert Etveš,</a:t>
            </a:r>
            <a:br>
              <a:rPr lang="sr-Latn-CS" sz="2000" dirty="0" smtClean="0"/>
            </a:br>
            <a:r>
              <a:rPr lang="sr-Latn-CS" sz="2000" dirty="0" smtClean="0"/>
              <a:t>           Filip Jovanov, Staniša Pavlov, Dijana Farkaš, Srđan Jovančić, </a:t>
            </a:r>
            <a:br>
              <a:rPr lang="sr-Latn-CS" sz="2000" dirty="0" smtClean="0"/>
            </a:br>
            <a:r>
              <a:rPr lang="sr-Latn-CS" sz="2000" dirty="0" smtClean="0"/>
              <a:t>Steva Kerčulj i Snežana Lukačev ( nadgleda radove ).</a:t>
            </a:r>
            <a:endParaRPr lang="en-US" sz="2000" dirty="0"/>
          </a:p>
        </p:txBody>
      </p:sp>
      <p:pic>
        <p:nvPicPr>
          <p:cNvPr id="5" name="Content Placeholder 4" descr="IMG_48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 descr="IMG_481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 advTm="10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/>
          <a:lstStyle/>
          <a:p>
            <a:r>
              <a:rPr lang="sr-Latn-CS" sz="2000" dirty="0" smtClean="0"/>
              <a:t>Mirjana Pavlov i Zlatko Milunov (VIII) prvi su počeli sa</a:t>
            </a:r>
            <a:br>
              <a:rPr lang="sr-Latn-CS" sz="2000" dirty="0" smtClean="0"/>
            </a:br>
            <a:r>
              <a:rPr lang="sr-Latn-CS" sz="2000" dirty="0" smtClean="0"/>
              <a:t>lepljenjem limenki na posebnom kalupu i sa</a:t>
            </a:r>
            <a:br>
              <a:rPr lang="sr-Latn-CS" sz="2000" dirty="0" smtClean="0"/>
            </a:br>
            <a:r>
              <a:rPr lang="sr-Latn-CS" sz="2000" dirty="0" smtClean="0"/>
              <a:t>temperaturno otpornim silikonom. Aktivnostima na</a:t>
            </a:r>
            <a:br>
              <a:rPr lang="sr-Latn-CS" sz="2000" dirty="0" smtClean="0"/>
            </a:br>
            <a:r>
              <a:rPr lang="sr-Latn-CS" sz="2000" dirty="0" smtClean="0"/>
              <a:t>lepljenju limenki pridružili su se i ostali članovi tima,</a:t>
            </a:r>
            <a:br>
              <a:rPr lang="sr-Latn-CS" sz="2000" dirty="0" smtClean="0"/>
            </a:br>
            <a:r>
              <a:rPr lang="sr-Latn-CS" sz="2000" dirty="0" smtClean="0"/>
              <a:t>           radeći pre, ili posle nastave, u kabinetu fizike, a ponekad u napolju.</a:t>
            </a:r>
            <a:br>
              <a:rPr lang="sr-Latn-CS" sz="2000" dirty="0" smtClean="0"/>
            </a:br>
            <a:r>
              <a:rPr lang="sr-Latn-CS" sz="2000" dirty="0" smtClean="0"/>
              <a:t>Učenici VIII razreda  odradili su svoj deo posla u datom roku.</a:t>
            </a:r>
            <a:endParaRPr lang="en-US" sz="2000" dirty="0"/>
          </a:p>
        </p:txBody>
      </p:sp>
      <p:pic>
        <p:nvPicPr>
          <p:cNvPr id="5" name="Content Placeholder 4" descr="IMG_482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 descr="IMG_482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 advTm="10000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/>
          <a:lstStyle/>
          <a:p>
            <a:r>
              <a:rPr lang="sr-Latn-CS" sz="2000" dirty="0" smtClean="0"/>
              <a:t>          Limenke su bile u kalupu 24 sata, nakon čega  je</a:t>
            </a:r>
            <a:br>
              <a:rPr lang="sr-Latn-CS" sz="2000" dirty="0" smtClean="0"/>
            </a:br>
            <a:r>
              <a:rPr lang="sr-Latn-CS" sz="2000" dirty="0" smtClean="0"/>
              <a:t>                    vršena detaljna provera zaptivanja na svih 14 paketa koji su imali</a:t>
            </a:r>
            <a:br>
              <a:rPr lang="sr-Latn-CS" sz="2000" dirty="0" smtClean="0"/>
            </a:br>
            <a:r>
              <a:rPr lang="sr-Latn-CS" sz="2000" dirty="0" smtClean="0"/>
              <a:t>                po 15 limenki. Probušeno dno limenke spajano je silikonom za</a:t>
            </a:r>
            <a:br>
              <a:rPr lang="sr-Latn-CS" sz="2000" dirty="0" smtClean="0"/>
            </a:br>
            <a:r>
              <a:rPr lang="sr-Latn-CS" sz="2000" dirty="0" smtClean="0"/>
              <a:t>        otvoreni vrh. </a:t>
            </a:r>
            <a:endParaRPr lang="en-US" sz="2000" dirty="0"/>
          </a:p>
        </p:txBody>
      </p:sp>
      <p:pic>
        <p:nvPicPr>
          <p:cNvPr id="4" name="Content Placeholder 3" descr="IMG_49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10000"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z="2000" dirty="0" smtClean="0"/>
              <a:t>   Zalepljene limenke su farbane napolju, u dvorištu škole,</a:t>
            </a:r>
            <a:br>
              <a:rPr lang="sr-Latn-CS" sz="2000" dirty="0" smtClean="0"/>
            </a:br>
            <a:r>
              <a:rPr lang="sr-Latn-CS" sz="2000" dirty="0" smtClean="0"/>
              <a:t>   zbog neprijatnih isparenja, a na tome su se posebno</a:t>
            </a:r>
            <a:br>
              <a:rPr lang="sr-Latn-CS" sz="2000" dirty="0" smtClean="0"/>
            </a:br>
            <a:r>
              <a:rPr lang="sr-Latn-CS" sz="2000" dirty="0" smtClean="0"/>
              <a:t>istakli Marija Nastić i Staniša Pavlov.</a:t>
            </a:r>
            <a:endParaRPr lang="en-US" sz="2000" dirty="0"/>
          </a:p>
        </p:txBody>
      </p:sp>
      <p:pic>
        <p:nvPicPr>
          <p:cNvPr id="4" name="Content Placeholder 3" descr="IMG_50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12000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/>
          <a:lstStyle/>
          <a:p>
            <a:r>
              <a:rPr lang="sr-Latn-CS" sz="2400" b="1" dirty="0" smtClean="0"/>
              <a:t>MONTAŽA LIMENKI U KALUP</a:t>
            </a:r>
            <a:br>
              <a:rPr lang="sr-Latn-CS" sz="2400" b="1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sr-Latn-CS" sz="2000" dirty="0" smtClean="0"/>
              <a:t>U pripremljen kalup (kućište) kolektora prvo je</a:t>
            </a:r>
            <a:br>
              <a:rPr lang="sr-Latn-CS" sz="2000" dirty="0" smtClean="0"/>
            </a:br>
            <a:r>
              <a:rPr lang="sr-Latn-CS" sz="2000" dirty="0" smtClean="0"/>
              <a:t>postavljena izolacija od presovanog stiropora na dnu</a:t>
            </a:r>
            <a:br>
              <a:rPr lang="sr-Latn-CS" sz="2000" dirty="0" smtClean="0"/>
            </a:br>
            <a:r>
              <a:rPr lang="sr-Latn-CS" sz="2000" dirty="0" smtClean="0"/>
              <a:t>i na bokovima kutije. Članovima tima priskočio je u</a:t>
            </a:r>
            <a:br>
              <a:rPr lang="sr-Latn-CS" sz="2000" dirty="0" smtClean="0"/>
            </a:br>
            <a:r>
              <a:rPr lang="sr-Latn-CS" sz="2000" dirty="0" smtClean="0"/>
              <a:t>pomoć i Miroslav Cuca ( koordinator iz “CEFIX-a ), pomažući da se limenke pravilno postave. Kalupe za obe škole je uradio ing. Ljupče Stojšin.</a:t>
            </a:r>
            <a:endParaRPr lang="en-US" sz="2000" dirty="0"/>
          </a:p>
        </p:txBody>
      </p:sp>
      <p:pic>
        <p:nvPicPr>
          <p:cNvPr id="5" name="Content Placeholder 4" descr="IMG_505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3000372"/>
            <a:ext cx="4038600" cy="3028950"/>
          </a:xfrm>
        </p:spPr>
      </p:pic>
      <p:pic>
        <p:nvPicPr>
          <p:cNvPr id="6" name="Content Placeholder 5" descr="IMG_505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2786058"/>
            <a:ext cx="4038600" cy="3028950"/>
          </a:xfrm>
        </p:spPr>
      </p:pic>
    </p:spTree>
  </p:cSld>
  <p:clrMapOvr>
    <a:masterClrMapping/>
  </p:clrMapOvr>
  <p:transition advTm="15000"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z="2400" b="1" dirty="0" smtClean="0"/>
              <a:t>           FARBANJE KALUPA I POSTAVLJENIH LIMENKI</a:t>
            </a:r>
            <a:endParaRPr lang="en-US" sz="2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r-Latn-CS" sz="2000" b="0" dirty="0" smtClean="0"/>
              <a:t>Staniša Pavlov na finim radovima </a:t>
            </a:r>
            <a:endParaRPr lang="en-US" sz="2000" b="0" dirty="0"/>
          </a:p>
        </p:txBody>
      </p:sp>
      <p:pic>
        <p:nvPicPr>
          <p:cNvPr id="7" name="Content Placeholder 6" descr="IMG_514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995561" y="2174875"/>
            <a:ext cx="2963466" cy="39512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sr-Latn-CS" sz="2000" b="0" dirty="0" smtClean="0"/>
              <a:t>Staniša, Tamara i Dragica ( Cica )</a:t>
            </a:r>
            <a:endParaRPr lang="en-US" sz="2000" b="0" dirty="0"/>
          </a:p>
        </p:txBody>
      </p:sp>
      <p:pic>
        <p:nvPicPr>
          <p:cNvPr id="8" name="Content Placeholder 7" descr="IMG_514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3438" y="2357430"/>
            <a:ext cx="4041775" cy="3031331"/>
          </a:xfrm>
        </p:spPr>
      </p:pic>
    </p:spTree>
  </p:cSld>
  <p:clrMapOvr>
    <a:masterClrMapping/>
  </p:clrMapOvr>
  <p:transition advTm="12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z="2000" dirty="0" smtClean="0"/>
              <a:t>Pošto Dragica Milunov i Tamara Omorac nisu imale</a:t>
            </a:r>
            <a:br>
              <a:rPr lang="sr-Latn-CS" sz="2000" dirty="0" smtClean="0"/>
            </a:br>
            <a:r>
              <a:rPr lang="sr-Latn-CS" sz="2000" dirty="0" smtClean="0"/>
              <a:t>zaštitne rukavice, ruke su bile zaprljane od farbe,</a:t>
            </a:r>
            <a:br>
              <a:rPr lang="sr-Latn-CS" sz="2000" dirty="0" smtClean="0"/>
            </a:br>
            <a:r>
              <a:rPr lang="sr-Latn-CS" sz="2000" dirty="0" smtClean="0"/>
              <a:t>koja nije bila uljana, pa se lako skidala.</a:t>
            </a:r>
            <a:endParaRPr lang="en-US" sz="2000" dirty="0"/>
          </a:p>
        </p:txBody>
      </p:sp>
      <p:pic>
        <p:nvPicPr>
          <p:cNvPr id="5" name="Content Placeholder 4" descr="IMG_515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 descr="IMG_515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 advTm="12000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/>
          <a:lstStyle/>
          <a:p>
            <a:r>
              <a:rPr lang="sr-Latn-CS" sz="2400" b="1" dirty="0" smtClean="0"/>
              <a:t>ZAVRŠNA OBRADA KOLEKTORA</a:t>
            </a:r>
            <a:r>
              <a:rPr lang="sr-Latn-CS" sz="2000" dirty="0" smtClean="0"/>
              <a:t/>
            </a:r>
            <a:br>
              <a:rPr lang="sr-Latn-CS" sz="2000" dirty="0" smtClean="0"/>
            </a:br>
            <a:r>
              <a:rPr lang="sr-Latn-CS" sz="2000" dirty="0" smtClean="0"/>
              <a:t>Završnoj obradi kolektora pridružio se i Ljupče Stojšin,</a:t>
            </a:r>
            <a:br>
              <a:rPr lang="sr-Latn-CS" sz="2000" dirty="0" smtClean="0"/>
            </a:br>
            <a:r>
              <a:rPr lang="sr-Latn-CS" sz="2000" dirty="0" smtClean="0"/>
              <a:t>kome pomažu vredni članovi sekcije: Marija Nastić,</a:t>
            </a:r>
            <a:br>
              <a:rPr lang="sr-Latn-CS" sz="2000" dirty="0" smtClean="0"/>
            </a:br>
            <a:r>
              <a:rPr lang="sr-Latn-CS" sz="2000" dirty="0" smtClean="0"/>
              <a:t>Norbert Etveš i Slobodan Pavlov. U završnoj obradi</a:t>
            </a:r>
            <a:br>
              <a:rPr lang="sr-Latn-CS" sz="2000" dirty="0" smtClean="0"/>
            </a:br>
            <a:r>
              <a:rPr lang="sr-Latn-CS" sz="2000" dirty="0" smtClean="0"/>
              <a:t>postavljene su cevi na ulaz i izlaz kolektora i aluminijski ”L”</a:t>
            </a:r>
            <a:br>
              <a:rPr lang="sr-Latn-CS" sz="2000" dirty="0" smtClean="0"/>
            </a:br>
            <a:r>
              <a:rPr lang="sr-Latn-CS" sz="2000" dirty="0" smtClean="0"/>
              <a:t>profili kojima je fiksirana pleksi ploča debljine 4 mm.</a:t>
            </a:r>
            <a:endParaRPr lang="en-US" sz="2000" dirty="0"/>
          </a:p>
        </p:txBody>
      </p:sp>
      <p:pic>
        <p:nvPicPr>
          <p:cNvPr id="5" name="Content Placeholder 4" descr="IMG_516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Content Placeholder 5" descr="IMG_516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ransition advTm="20000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z="2000" dirty="0" smtClean="0"/>
              <a:t>Na kraju se rukovodilac projekta ( Hasan Helja) slikao </a:t>
            </a:r>
            <a:br>
              <a:rPr lang="sr-Latn-CS" sz="2000" dirty="0" smtClean="0"/>
            </a:br>
            <a:r>
              <a:rPr lang="sr-Latn-CS" sz="2000" dirty="0" smtClean="0"/>
              <a:t>ispred gotovog rada, a onda je to uradio i Ljupče</a:t>
            </a:r>
            <a:br>
              <a:rPr lang="sr-Latn-CS" sz="2000" dirty="0" smtClean="0"/>
            </a:br>
            <a:r>
              <a:rPr lang="sr-Latn-CS" sz="2000" dirty="0" smtClean="0"/>
              <a:t>Stojšin, koji je najviše pomogao u pripremi i završetku</a:t>
            </a:r>
            <a:br>
              <a:rPr lang="sr-Latn-CS" sz="2000" dirty="0" smtClean="0"/>
            </a:br>
            <a:r>
              <a:rPr lang="sr-Latn-CS" sz="2000" dirty="0" smtClean="0"/>
              <a:t>zanimljivog konstruktorskog rada.</a:t>
            </a:r>
            <a:endParaRPr lang="en-US" sz="2000" dirty="0"/>
          </a:p>
        </p:txBody>
      </p:sp>
      <p:pic>
        <p:nvPicPr>
          <p:cNvPr id="5" name="Content Placeholder 4" descr="IMG_517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643050"/>
            <a:ext cx="3394472" cy="4525963"/>
          </a:xfrm>
        </p:spPr>
      </p:pic>
      <p:pic>
        <p:nvPicPr>
          <p:cNvPr id="6" name="Content Placeholder 5" descr="IMG_517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29124" y="1643050"/>
            <a:ext cx="3394472" cy="4525963"/>
          </a:xfrm>
        </p:spPr>
      </p:pic>
    </p:spTree>
  </p:cSld>
  <p:clrMapOvr>
    <a:masterClrMapping/>
  </p:clrMapOvr>
  <p:transition advTm="12000">
    <p:whee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500174"/>
          </a:xfrm>
        </p:spPr>
        <p:txBody>
          <a:bodyPr/>
          <a:lstStyle/>
          <a:p>
            <a:r>
              <a:rPr lang="sr-Latn-CS" sz="2400" b="1" dirty="0" smtClean="0"/>
              <a:t>ZAKLJUČAK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286388"/>
          </a:xfrm>
        </p:spPr>
        <p:txBody>
          <a:bodyPr/>
          <a:lstStyle/>
          <a:p>
            <a:r>
              <a:rPr lang="sr-Latn-CS" sz="2000" dirty="0" smtClean="0"/>
              <a:t>      Solarni kolektor predstavlja značajno rešenje za korišćenje solarne energije, koje je namenjeno za dogrevanje prostorije. Evo i nekoliko tehničkih podataka za kolektor koji su dobijeni proračunom:</a:t>
            </a:r>
            <a:endParaRPr lang="en-US" sz="2000" dirty="0" smtClean="0"/>
          </a:p>
          <a:p>
            <a:r>
              <a:rPr lang="en-US" sz="2000" dirty="0" smtClean="0"/>
              <a:t>         </a:t>
            </a:r>
            <a:r>
              <a:rPr lang="sr-Latn-CS" sz="2000" dirty="0" smtClean="0"/>
              <a:t>p</a:t>
            </a:r>
            <a:r>
              <a:rPr lang="en-US" sz="2000" dirty="0" smtClean="0"/>
              <a:t> = 101325 Pa = 0.1013250 MN/m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= 2116.22 </a:t>
            </a:r>
            <a:r>
              <a:rPr lang="en-US" sz="2000" dirty="0" err="1" smtClean="0"/>
              <a:t>psf</a:t>
            </a:r>
            <a:r>
              <a:rPr lang="en-US" sz="2000" dirty="0" smtClean="0"/>
              <a:t> = 14.696 psi (1 Pa = 1 N/m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= 10</a:t>
            </a:r>
            <a:r>
              <a:rPr lang="en-US" sz="2000" baseline="30000" dirty="0" smtClean="0"/>
              <a:t>−5</a:t>
            </a:r>
            <a:r>
              <a:rPr lang="en-US" sz="2000" dirty="0" smtClean="0"/>
              <a:t> bar  = 10.197×10</a:t>
            </a:r>
            <a:r>
              <a:rPr lang="en-US" sz="2000" baseline="30000" dirty="0" smtClean="0"/>
              <a:t>−6</a:t>
            </a:r>
            <a:r>
              <a:rPr lang="en-US" sz="2000" dirty="0" smtClean="0"/>
              <a:t> at  = 9.8692×10</a:t>
            </a:r>
            <a:r>
              <a:rPr lang="en-US" sz="2000" baseline="30000" dirty="0" smtClean="0"/>
              <a:t>−6</a:t>
            </a:r>
            <a:r>
              <a:rPr lang="en-US" sz="2000" dirty="0" smtClean="0"/>
              <a:t> </a:t>
            </a:r>
            <a:r>
              <a:rPr lang="en-US" sz="2000" dirty="0" err="1" smtClean="0"/>
              <a:t>atm</a:t>
            </a:r>
            <a:r>
              <a:rPr lang="en-US" sz="2000" dirty="0" smtClean="0"/>
              <a:t>),</a:t>
            </a:r>
          </a:p>
          <a:p>
            <a:r>
              <a:rPr lang="en-US" sz="2000" dirty="0" smtClean="0"/>
              <a:t>-         T = 288.15 K = 15 °C = 59 °F,</a:t>
            </a:r>
            <a:r>
              <a:rPr lang="sr-Latn-CS" sz="2000" dirty="0" smtClean="0"/>
              <a:t> normalna sobna temperatura;</a:t>
            </a:r>
            <a:endParaRPr lang="en-US" sz="2000" dirty="0" smtClean="0"/>
          </a:p>
          <a:p>
            <a:r>
              <a:rPr lang="en-US" sz="2000" dirty="0" smtClean="0"/>
              <a:t>-         </a:t>
            </a:r>
            <a:r>
              <a:rPr lang="el-GR" sz="2000" dirty="0" smtClean="0"/>
              <a:t>ρ = 1.225 0 </a:t>
            </a:r>
            <a:r>
              <a:rPr lang="en-US" sz="2000" dirty="0" smtClean="0"/>
              <a:t>kg/m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 = 0.0764734 </a:t>
            </a:r>
            <a:r>
              <a:rPr lang="en-US" sz="2000" dirty="0" err="1" smtClean="0"/>
              <a:t>lbm</a:t>
            </a:r>
            <a:r>
              <a:rPr lang="en-US" sz="2000" dirty="0" smtClean="0"/>
              <a:t>/ft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,</a:t>
            </a:r>
            <a:r>
              <a:rPr lang="sr-Latn-CS" sz="2000" dirty="0" smtClean="0"/>
              <a:t> gustina vazduha;</a:t>
            </a:r>
            <a:endParaRPr lang="en-US" sz="2000" dirty="0" smtClean="0"/>
          </a:p>
          <a:p>
            <a:r>
              <a:rPr lang="en-US" sz="2000" dirty="0" smtClean="0"/>
              <a:t>-         g = 9.80665 m/s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= 32.174 1 ft/s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,</a:t>
            </a:r>
            <a:r>
              <a:rPr lang="sr-Latn-CS" sz="2000" dirty="0" smtClean="0"/>
              <a:t> gravitacija;</a:t>
            </a:r>
            <a:endParaRPr lang="en-US" sz="2000" dirty="0" smtClean="0"/>
          </a:p>
          <a:p>
            <a:r>
              <a:rPr lang="en-US" sz="2000" dirty="0" smtClean="0"/>
              <a:t>-         R = 8.31432 J/mol-K = 1545.31 ft lb/</a:t>
            </a:r>
            <a:r>
              <a:rPr lang="en-US" sz="2000" dirty="0" err="1" smtClean="0"/>
              <a:t>lbmol</a:t>
            </a:r>
            <a:r>
              <a:rPr lang="en-US" sz="2000" dirty="0" smtClean="0"/>
              <a:t>-°R (</a:t>
            </a:r>
            <a:r>
              <a:rPr lang="en-US" sz="2000" dirty="0" err="1" smtClean="0"/>
              <a:t>konstanta</a:t>
            </a:r>
            <a:r>
              <a:rPr lang="en-US" sz="2000" dirty="0" smtClean="0"/>
              <a:t> </a:t>
            </a:r>
            <a:r>
              <a:rPr lang="en-US" sz="2000" dirty="0" err="1" smtClean="0"/>
              <a:t>idelnog</a:t>
            </a:r>
            <a:r>
              <a:rPr lang="en-US" sz="2000" dirty="0" smtClean="0"/>
              <a:t> </a:t>
            </a:r>
            <a:r>
              <a:rPr lang="en-US" sz="2000" dirty="0" err="1" smtClean="0"/>
              <a:t>gasa</a:t>
            </a:r>
            <a:r>
              <a:rPr lang="en-US" sz="2000" dirty="0" smtClean="0"/>
              <a:t> R=N</a:t>
            </a:r>
            <a:r>
              <a:rPr lang="en-US" sz="2000" baseline="-25000" dirty="0" smtClean="0"/>
              <a:t>A</a:t>
            </a:r>
            <a:r>
              <a:rPr lang="en-US" sz="2000" dirty="0" smtClean="0"/>
              <a:t>*</a:t>
            </a:r>
            <a:r>
              <a:rPr lang="en-US" sz="2000" dirty="0" err="1" smtClean="0"/>
              <a:t>k</a:t>
            </a:r>
            <a:r>
              <a:rPr lang="en-US" sz="2000" baseline="-25000" dirty="0" err="1" smtClean="0"/>
              <a:t>B</a:t>
            </a:r>
            <a:r>
              <a:rPr lang="en-US" sz="2000" dirty="0" smtClean="0"/>
              <a:t>).</a:t>
            </a:r>
          </a:p>
          <a:p>
            <a:r>
              <a:rPr lang="sr-Latn-CS" sz="2000" dirty="0" smtClean="0"/>
              <a:t>Zapremina vazduha u svih 210 limenki iznosi 69,3 l, a masa vazduha je svega 0,085 kg. Količina toplote će zavisiti od razlike temperatu</a:t>
            </a:r>
            <a:r>
              <a:rPr lang="en-US" sz="2000" dirty="0" smtClean="0"/>
              <a:t>r</a:t>
            </a:r>
            <a:r>
              <a:rPr lang="sr-Latn-CS" sz="2000" dirty="0" smtClean="0"/>
              <a:t>e na ulazu i na izlazu kolektora: Q = m*c*( t</a:t>
            </a:r>
            <a:r>
              <a:rPr lang="sr-Latn-CS" sz="1200" dirty="0" smtClean="0"/>
              <a:t>2</a:t>
            </a:r>
            <a:r>
              <a:rPr lang="sr-Latn-CS" sz="2000" dirty="0" smtClean="0"/>
              <a:t> – t </a:t>
            </a:r>
            <a:r>
              <a:rPr lang="sr-Latn-CS" sz="1200" dirty="0" smtClean="0"/>
              <a:t>1</a:t>
            </a:r>
            <a:r>
              <a:rPr lang="sr-Latn-CS" sz="2000" dirty="0" smtClean="0"/>
              <a:t> )</a:t>
            </a:r>
            <a:r>
              <a:rPr lang="en-US" sz="2000" dirty="0" smtClean="0"/>
              <a:t>.</a:t>
            </a:r>
          </a:p>
          <a:p>
            <a:r>
              <a:rPr lang="sr-Latn-CS" sz="2000" dirty="0" smtClean="0"/>
              <a:t>       Prezentaciju uradio: Hasan Helja, prof. polit. nauka</a:t>
            </a:r>
          </a:p>
          <a:p>
            <a:r>
              <a:rPr lang="sr-Latn-CS" sz="2000" dirty="0" smtClean="0"/>
              <a:t>                      Izbište,    juna, 2012, godine</a:t>
            </a:r>
            <a:endParaRPr lang="en-US" sz="2000" dirty="0"/>
          </a:p>
        </p:txBody>
      </p:sp>
    </p:spTree>
  </p:cSld>
  <p:clrMapOvr>
    <a:masterClrMapping/>
  </p:clrMapOvr>
  <p:transition advTm="25000">
    <p:pull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560</Words>
  <Application>Microsoft Office PowerPoint</Application>
  <PresentationFormat>On-screen Show (4:3)</PresentationFormat>
  <Paragraphs>40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KONSTRUKTORSKI RAD: SOLARNI KOLEKTOR</vt:lpstr>
      <vt:lpstr>UVODNI DEO</vt:lpstr>
      <vt:lpstr>PRIPREME ZA IZRADU KOLEKTORA</vt:lpstr>
      <vt:lpstr>NABAVKA LIMENKI</vt:lpstr>
      <vt:lpstr>Učenici na pripremi limenki - otvaranje i bušenje:             učenici VII-1 , kojima su pritekli u pomoć i ostali članovi tima.      Učenici s leva na desno: Staniša Pavlov, Dragica Milunov,             Milan Brankov, Marija Nastić; Slobodan Pavlov, Norbert Etveš,            Filip Jovanov, Staniša Pavlov, Dijana Farkaš, Srđan Jovančić,  Steva Kerčulj i Snežana Lukačev ( nadgleda radove ).</vt:lpstr>
      <vt:lpstr>Mirjana Pavlov i Zlatko Milunov (VIII) prvi su počeli sa lepljenjem limenki na posebnom kalupu i sa temperaturno otpornim silikonom. Aktivnostima na lepljenju limenki pridružili su se i ostali članovi tima,            radeći pre, ili posle nastave, u kabinetu fizike, a ponekad u napolju. Učenici VIII razreda  odradili su svoj deo posla u datom roku.</vt:lpstr>
      <vt:lpstr>          Limenke su bile u kalupu 24 sata, nakon čega  je                     vršena detaljna provera zaptivanja na svih 14 paketa koji su imali                 po 15 limenki. Probušeno dno limenke spajano je silikonom za         otvoreni vrh. </vt:lpstr>
      <vt:lpstr>   Zalepljene limenke su farbane napolju, u dvorištu škole,    zbog neprijatnih isparenja, a na tome su se posebno istakli Marija Nastić i Staniša Pavlov.</vt:lpstr>
      <vt:lpstr>MONTAŽA LIMENKI U KALUP  U pripremljen kalup (kućište) kolektora prvo je postavljena izolacija od presovanog stiropora na dnu i na bokovima kutije. Članovima tima priskočio je u pomoć i Miroslav Cuca ( koordinator iz “CEFIX-a ), pomažući da se limenke pravilno postave. Kalupe za obe škole je uradio ing. Ljupče Stojšin.</vt:lpstr>
      <vt:lpstr>           FARBANJE KALUPA I POSTAVLJENIH LIMENKI</vt:lpstr>
      <vt:lpstr>Pošto Dragica Milunov i Tamara Omorac nisu imale zaštitne rukavice, ruke su bile zaprljane od farbe, koja nije bila uljana, pa se lako skidala.</vt:lpstr>
      <vt:lpstr>ZAVRŠNA OBRADA KOLEKTORA Završnoj obradi kolektora pridružio se i Ljupče Stojšin, kome pomažu vredni članovi sekcije: Marija Nastić, Norbert Etveš i Slobodan Pavlov. U završnoj obradi postavljene su cevi na ulaz i izlaz kolektora i aluminijski ”L” profili kojima je fiksirana pleksi ploča debljine 4 mm.</vt:lpstr>
      <vt:lpstr>Na kraju se rukovodilac projekta ( Hasan Helja) slikao  ispred gotovog rada, a onda je to uradio i Ljupče Stojšin, koji je najviše pomogao u pripremi i završetku zanimljivog konstruktorskog rada.</vt:lpstr>
      <vt:lpstr>ZAKLJUČAK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M1x3R</dc:creator>
  <cp:lastModifiedBy>Hasan</cp:lastModifiedBy>
  <cp:revision>32</cp:revision>
  <dcterms:created xsi:type="dcterms:W3CDTF">2012-04-18T21:30:20Z</dcterms:created>
  <dcterms:modified xsi:type="dcterms:W3CDTF">2012-06-24T13:41:26Z</dcterms:modified>
</cp:coreProperties>
</file>